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omments/comment1.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9" r:id="rId5"/>
  </p:sldMasterIdLst>
  <p:notesMasterIdLst>
    <p:notesMasterId r:id="rId68"/>
  </p:notesMasterIdLst>
  <p:handoutMasterIdLst>
    <p:handoutMasterId r:id="rId69"/>
  </p:handoutMasterIdLst>
  <p:sldIdLst>
    <p:sldId id="2142533150" r:id="rId6"/>
    <p:sldId id="2142533219" r:id="rId7"/>
    <p:sldId id="2142533041" r:id="rId8"/>
    <p:sldId id="2142533205" r:id="rId9"/>
    <p:sldId id="2142533209" r:id="rId10"/>
    <p:sldId id="2142533207" r:id="rId11"/>
    <p:sldId id="2142533208" r:id="rId12"/>
    <p:sldId id="2142533220" r:id="rId13"/>
    <p:sldId id="2142533227" r:id="rId14"/>
    <p:sldId id="2142533136" r:id="rId15"/>
    <p:sldId id="2142533169" r:id="rId16"/>
    <p:sldId id="2142533166" r:id="rId17"/>
    <p:sldId id="2142533145" r:id="rId18"/>
    <p:sldId id="2142533167" r:id="rId19"/>
    <p:sldId id="2142533152" r:id="rId20"/>
    <p:sldId id="2142533168" r:id="rId21"/>
    <p:sldId id="2142533218" r:id="rId22"/>
    <p:sldId id="2142533172" r:id="rId23"/>
    <p:sldId id="2142533217" r:id="rId24"/>
    <p:sldId id="2142533170" r:id="rId25"/>
    <p:sldId id="2142533153" r:id="rId26"/>
    <p:sldId id="2142533171" r:id="rId27"/>
    <p:sldId id="2142533210" r:id="rId28"/>
    <p:sldId id="2142533148" r:id="rId29"/>
    <p:sldId id="2142533225" r:id="rId30"/>
    <p:sldId id="2142533211" r:id="rId31"/>
    <p:sldId id="2142533173" r:id="rId32"/>
    <p:sldId id="2142533174" r:id="rId33"/>
    <p:sldId id="2142533175" r:id="rId34"/>
    <p:sldId id="2142533177" r:id="rId35"/>
    <p:sldId id="2142533176" r:id="rId36"/>
    <p:sldId id="2142533178" r:id="rId37"/>
    <p:sldId id="2142533179" r:id="rId38"/>
    <p:sldId id="2142533200" r:id="rId39"/>
    <p:sldId id="2142533191" r:id="rId40"/>
    <p:sldId id="2142533193" r:id="rId41"/>
    <p:sldId id="2142533192" r:id="rId42"/>
    <p:sldId id="2142533190" r:id="rId43"/>
    <p:sldId id="2142533186" r:id="rId44"/>
    <p:sldId id="2142533188" r:id="rId45"/>
    <p:sldId id="2142533187" r:id="rId46"/>
    <p:sldId id="2142533157" r:id="rId47"/>
    <p:sldId id="2142533181" r:id="rId48"/>
    <p:sldId id="2142533138" r:id="rId49"/>
    <p:sldId id="2142533137" r:id="rId50"/>
    <p:sldId id="2142533214" r:id="rId51"/>
    <p:sldId id="2142533184" r:id="rId52"/>
    <p:sldId id="2142533215" r:id="rId53"/>
    <p:sldId id="2142533221" r:id="rId54"/>
    <p:sldId id="2142533222" r:id="rId55"/>
    <p:sldId id="279" r:id="rId56"/>
    <p:sldId id="2142533194" r:id="rId57"/>
    <p:sldId id="2142533196" r:id="rId58"/>
    <p:sldId id="2142533197" r:id="rId59"/>
    <p:sldId id="2142533198" r:id="rId60"/>
    <p:sldId id="2142533199" r:id="rId61"/>
    <p:sldId id="2142533202" r:id="rId62"/>
    <p:sldId id="2142533203" r:id="rId63"/>
    <p:sldId id="2142533223" r:id="rId64"/>
    <p:sldId id="2142533226" r:id="rId65"/>
    <p:sldId id="2142533201" r:id="rId66"/>
    <p:sldId id="2142533212" r:id="rId67"/>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rgunani Dana" initials="HD" lastIdx="9" clrIdx="0">
    <p:extLst>
      <p:ext uri="{19B8F6BF-5375-455C-9EA6-DF929625EA0E}">
        <p15:presenceInfo xmlns:p15="http://schemas.microsoft.com/office/powerpoint/2012/main" userId="S::DANA.HARGUNANI@oha.oregon.gov::0ef73ef5-fc48-4753-aeca-3f6dcb41c97b" providerId="AD"/>
      </p:ext>
    </p:extLst>
  </p:cmAuthor>
  <p:cmAuthor id="2" name="Kristen Darmody" initials="KD" lastIdx="1" clrIdx="1">
    <p:extLst>
      <p:ext uri="{19B8F6BF-5375-455C-9EA6-DF929625EA0E}">
        <p15:presenceInfo xmlns:p15="http://schemas.microsoft.com/office/powerpoint/2012/main" userId="S::KRISTEN.C.DARMODY@oha.oregon.gov::f6998713-e514-4800-a3b0-c6d989bbdfa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595"/>
    <a:srgbClr val="2A6C3B"/>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D0603F-7452-4482-9C35-CD72AAB29352}" v="11" dt="2023-04-18T17:19:13.3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157" autoAdjust="0"/>
    <p:restoredTop sz="86463" autoAdjust="0"/>
  </p:normalViewPr>
  <p:slideViewPr>
    <p:cSldViewPr>
      <p:cViewPr varScale="1">
        <p:scale>
          <a:sx n="98" d="100"/>
          <a:sy n="98" d="100"/>
        </p:scale>
        <p:origin x="84" y="9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04" d="100"/>
          <a:sy n="104" d="100"/>
        </p:scale>
        <p:origin x="2604" y="6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slide" Target="slides/slide58.xml"/><Relationship Id="rId68" Type="http://schemas.openxmlformats.org/officeDocument/2006/relationships/notesMaster" Target="notesMasters/notesMaster1.xml"/><Relationship Id="rId76" Type="http://schemas.microsoft.com/office/2015/10/relationships/revisionInfo" Target="revisionInfo.xml"/><Relationship Id="rId7" Type="http://schemas.openxmlformats.org/officeDocument/2006/relationships/slide" Target="slides/slide2.xml"/><Relationship Id="rId71"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7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slide" Target="slides/slide56.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handoutMaster" Target="handoutMasters/handoutMaster1.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commentAuthors" Target="commentAuthors.xml"/><Relationship Id="rId75"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gunani Dana" userId="0ef73ef5-fc48-4753-aeca-3f6dcb41c97b" providerId="ADAL" clId="{94D0603F-7452-4482-9C35-CD72AAB29352}"/>
    <pc:docChg chg="undo custSel addSld delSld modSld">
      <pc:chgData name="Hargunani Dana" userId="0ef73ef5-fc48-4753-aeca-3f6dcb41c97b" providerId="ADAL" clId="{94D0603F-7452-4482-9C35-CD72AAB29352}" dt="2023-04-18T17:49:19.264" v="910" actId="20577"/>
      <pc:docMkLst>
        <pc:docMk/>
      </pc:docMkLst>
      <pc:sldChg chg="modSp">
        <pc:chgData name="Hargunani Dana" userId="0ef73ef5-fc48-4753-aeca-3f6dcb41c97b" providerId="ADAL" clId="{94D0603F-7452-4482-9C35-CD72AAB29352}" dt="2023-04-18T17:16:36.036" v="17" actId="113"/>
        <pc:sldMkLst>
          <pc:docMk/>
          <pc:sldMk cId="4326560" sldId="2142533136"/>
        </pc:sldMkLst>
        <pc:spChg chg="mod">
          <ac:chgData name="Hargunani Dana" userId="0ef73ef5-fc48-4753-aeca-3f6dcb41c97b" providerId="ADAL" clId="{94D0603F-7452-4482-9C35-CD72AAB29352}" dt="2023-04-18T17:15:41.987" v="8" actId="20577"/>
          <ac:spMkLst>
            <pc:docMk/>
            <pc:sldMk cId="4326560" sldId="2142533136"/>
            <ac:spMk id="3" creationId="{C2D1E721-D689-0E8A-D306-54D35E256692}"/>
          </ac:spMkLst>
        </pc:spChg>
        <pc:spChg chg="mod">
          <ac:chgData name="Hargunani Dana" userId="0ef73ef5-fc48-4753-aeca-3f6dcb41c97b" providerId="ADAL" clId="{94D0603F-7452-4482-9C35-CD72AAB29352}" dt="2023-04-18T17:16:36.036" v="17" actId="113"/>
          <ac:spMkLst>
            <pc:docMk/>
            <pc:sldMk cId="4326560" sldId="2142533136"/>
            <ac:spMk id="6" creationId="{0010CC2D-76EE-4447-A16A-BCEE9A8FEF16}"/>
          </ac:spMkLst>
        </pc:spChg>
      </pc:sldChg>
      <pc:sldChg chg="modSp">
        <pc:chgData name="Hargunani Dana" userId="0ef73ef5-fc48-4753-aeca-3f6dcb41c97b" providerId="ADAL" clId="{94D0603F-7452-4482-9C35-CD72AAB29352}" dt="2023-04-18T16:56:07.627" v="6"/>
        <pc:sldMkLst>
          <pc:docMk/>
          <pc:sldMk cId="1667587366" sldId="2142533186"/>
        </pc:sldMkLst>
        <pc:spChg chg="mod">
          <ac:chgData name="Hargunani Dana" userId="0ef73ef5-fc48-4753-aeca-3f6dcb41c97b" providerId="ADAL" clId="{94D0603F-7452-4482-9C35-CD72AAB29352}" dt="2023-04-18T16:56:07.627" v="6"/>
          <ac:spMkLst>
            <pc:docMk/>
            <pc:sldMk cId="1667587366" sldId="2142533186"/>
            <ac:spMk id="2" creationId="{B854A574-7670-453E-9DD7-56091A5C680A}"/>
          </ac:spMkLst>
        </pc:spChg>
      </pc:sldChg>
      <pc:sldChg chg="addSp delSp modSp">
        <pc:chgData name="Hargunani Dana" userId="0ef73ef5-fc48-4753-aeca-3f6dcb41c97b" providerId="ADAL" clId="{94D0603F-7452-4482-9C35-CD72AAB29352}" dt="2023-04-18T16:55:58.552" v="3" actId="27309"/>
        <pc:sldMkLst>
          <pc:docMk/>
          <pc:sldMk cId="3408865279" sldId="2142533190"/>
        </pc:sldMkLst>
        <pc:graphicFrameChg chg="add del modGraphic">
          <ac:chgData name="Hargunani Dana" userId="0ef73ef5-fc48-4753-aeca-3f6dcb41c97b" providerId="ADAL" clId="{94D0603F-7452-4482-9C35-CD72AAB29352}" dt="2023-04-18T16:55:58.552" v="3" actId="27309"/>
          <ac:graphicFrameMkLst>
            <pc:docMk/>
            <pc:sldMk cId="3408865279" sldId="2142533190"/>
            <ac:graphicFrameMk id="5" creationId="{72DEAE2F-ABF6-4EA1-8CAC-FAE152984A65}"/>
          </ac:graphicFrameMkLst>
        </pc:graphicFrameChg>
      </pc:sldChg>
      <pc:sldChg chg="modSp">
        <pc:chgData name="Hargunani Dana" userId="0ef73ef5-fc48-4753-aeca-3f6dcb41c97b" providerId="ADAL" clId="{94D0603F-7452-4482-9C35-CD72AAB29352}" dt="2023-04-18T16:55:50.585" v="0"/>
        <pc:sldMkLst>
          <pc:docMk/>
          <pc:sldMk cId="2223863775" sldId="2142533191"/>
        </pc:sldMkLst>
        <pc:spChg chg="mod">
          <ac:chgData name="Hargunani Dana" userId="0ef73ef5-fc48-4753-aeca-3f6dcb41c97b" providerId="ADAL" clId="{94D0603F-7452-4482-9C35-CD72AAB29352}" dt="2023-04-18T16:55:50.585" v="0"/>
          <ac:spMkLst>
            <pc:docMk/>
            <pc:sldMk cId="2223863775" sldId="2142533191"/>
            <ac:spMk id="2" creationId="{C2535072-ECF3-419A-986B-CAFC07051276}"/>
          </ac:spMkLst>
        </pc:spChg>
      </pc:sldChg>
      <pc:sldChg chg="modSp add">
        <pc:chgData name="Hargunani Dana" userId="0ef73ef5-fc48-4753-aeca-3f6dcb41c97b" providerId="ADAL" clId="{94D0603F-7452-4482-9C35-CD72AAB29352}" dt="2023-04-18T17:49:19.264" v="910" actId="20577"/>
        <pc:sldMkLst>
          <pc:docMk/>
          <pc:sldMk cId="2925108847" sldId="2142533227"/>
        </pc:sldMkLst>
        <pc:spChg chg="mod">
          <ac:chgData name="Hargunani Dana" userId="0ef73ef5-fc48-4753-aeca-3f6dcb41c97b" providerId="ADAL" clId="{94D0603F-7452-4482-9C35-CD72AAB29352}" dt="2023-04-18T17:48:22.724" v="893" actId="20577"/>
          <ac:spMkLst>
            <pc:docMk/>
            <pc:sldMk cId="2925108847" sldId="2142533227"/>
            <ac:spMk id="2" creationId="{9E8B8707-0E85-470F-86B2-01641212813F}"/>
          </ac:spMkLst>
        </pc:spChg>
        <pc:spChg chg="mod">
          <ac:chgData name="Hargunani Dana" userId="0ef73ef5-fc48-4753-aeca-3f6dcb41c97b" providerId="ADAL" clId="{94D0603F-7452-4482-9C35-CD72AAB29352}" dt="2023-04-18T17:49:19.264" v="910" actId="20577"/>
          <ac:spMkLst>
            <pc:docMk/>
            <pc:sldMk cId="2925108847" sldId="2142533227"/>
            <ac:spMk id="3" creationId="{0328D3D0-778B-44B7-8DC5-2871DF217D89}"/>
          </ac:spMkLst>
        </pc:spChg>
      </pc:sldChg>
      <pc:sldChg chg="addSp delSp modSp add del">
        <pc:chgData name="Hargunani Dana" userId="0ef73ef5-fc48-4753-aeca-3f6dcb41c97b" providerId="ADAL" clId="{94D0603F-7452-4482-9C35-CD72AAB29352}" dt="2023-04-18T17:16:12.983" v="14"/>
        <pc:sldMkLst>
          <pc:docMk/>
          <pc:sldMk cId="3725790455" sldId="2142533227"/>
        </pc:sldMkLst>
        <pc:spChg chg="add del">
          <ac:chgData name="Hargunani Dana" userId="0ef73ef5-fc48-4753-aeca-3f6dcb41c97b" providerId="ADAL" clId="{94D0603F-7452-4482-9C35-CD72AAB29352}" dt="2023-04-18T17:16:12.217" v="13"/>
          <ac:spMkLst>
            <pc:docMk/>
            <pc:sldMk cId="3725790455" sldId="2142533227"/>
            <ac:spMk id="2" creationId="{74B1E51D-0918-4707-B59A-0FF7DADF716B}"/>
          </ac:spMkLst>
        </pc:spChg>
        <pc:spChg chg="add del">
          <ac:chgData name="Hargunani Dana" userId="0ef73ef5-fc48-4753-aeca-3f6dcb41c97b" providerId="ADAL" clId="{94D0603F-7452-4482-9C35-CD72AAB29352}" dt="2023-04-18T17:16:12.217" v="13"/>
          <ac:spMkLst>
            <pc:docMk/>
            <pc:sldMk cId="3725790455" sldId="2142533227"/>
            <ac:spMk id="3" creationId="{9C8CC484-0137-407A-8AF9-BE40FBC1A6AF}"/>
          </ac:spMkLst>
        </pc:spChg>
        <pc:spChg chg="add del mod">
          <ac:chgData name="Hargunani Dana" userId="0ef73ef5-fc48-4753-aeca-3f6dcb41c97b" providerId="ADAL" clId="{94D0603F-7452-4482-9C35-CD72AAB29352}" dt="2023-04-18T17:16:12.217" v="13"/>
          <ac:spMkLst>
            <pc:docMk/>
            <pc:sldMk cId="3725790455" sldId="2142533227"/>
            <ac:spMk id="5" creationId="{059054CA-AD5A-4D1E-AC1E-D7AEB0AFC91F}"/>
          </ac:spMkLst>
        </pc:spChg>
        <pc:spChg chg="add del mod">
          <ac:chgData name="Hargunani Dana" userId="0ef73ef5-fc48-4753-aeca-3f6dcb41c97b" providerId="ADAL" clId="{94D0603F-7452-4482-9C35-CD72AAB29352}" dt="2023-04-18T17:16:12.217" v="13"/>
          <ac:spMkLst>
            <pc:docMk/>
            <pc:sldMk cId="3725790455" sldId="2142533227"/>
            <ac:spMk id="6" creationId="{F8D682BA-4E34-4B36-95F5-A7B748B40DB4}"/>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3-04-16T23:09:47.753" idx="4">
    <p:pos x="5231" y="107"/>
    <p:text>Is this slide helpful?
Is this a fair way to distinguish concerns about SOFA and clinician prognosis?</p:text>
    <p:extLst>
      <p:ext uri="{C676402C-5697-4E1C-873F-D02D1690AC5C}">
        <p15:threadingInfo xmlns:p15="http://schemas.microsoft.com/office/powerpoint/2012/main" timeZoneBias="420"/>
      </p:ext>
    </p:extLst>
  </p:cm>
  <p:cm authorId="2" dt="2023-04-17T17:23:17.937" idx="1">
    <p:pos x="5231" y="203"/>
    <p:text>Maybe - it's probably fine as a supplemental resource if people want to engage with it. It would be most useful as part of a conversation.</p:text>
    <p:extLst>
      <p:ext uri="{C676402C-5697-4E1C-873F-D02D1690AC5C}">
        <p15:threadingInfo xmlns:p15="http://schemas.microsoft.com/office/powerpoint/2012/main" timeZoneBias="420">
          <p15:parentCm authorId="1" idx="4"/>
        </p15:threadingInfo>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B99FBE-B2F4-41C3-82AD-4F33078072EB}" type="doc">
      <dgm:prSet loTypeId="urn:microsoft.com/office/officeart/2005/8/layout/target1" loCatId="relationship" qsTypeId="urn:microsoft.com/office/officeart/2005/8/quickstyle/simple3" qsCatId="simple" csTypeId="urn:microsoft.com/office/officeart/2005/8/colors/accent1_2" csCatId="accent1" phldr="1"/>
      <dgm:spPr/>
    </dgm:pt>
    <dgm:pt modelId="{4145FD53-F559-44F5-9A62-6CA9CDD806F6}">
      <dgm:prSet phldrT="[Text]" phldr="1"/>
      <dgm:spPr/>
      <dgm:t>
        <a:bodyPr/>
        <a:lstStyle/>
        <a:p>
          <a:endParaRPr lang="en-US" dirty="0"/>
        </a:p>
      </dgm:t>
    </dgm:pt>
    <dgm:pt modelId="{9EABF26D-92DB-41D2-A8AB-ED2FCC94DEA8}" type="sibTrans" cxnId="{7F97AAE6-97E9-4329-A02F-627B19A819E7}">
      <dgm:prSet/>
      <dgm:spPr/>
      <dgm:t>
        <a:bodyPr/>
        <a:lstStyle/>
        <a:p>
          <a:endParaRPr lang="en-US"/>
        </a:p>
      </dgm:t>
    </dgm:pt>
    <dgm:pt modelId="{F15BD8C9-B558-4102-8F3E-257D84649F8F}" type="parTrans" cxnId="{7F97AAE6-97E9-4329-A02F-627B19A819E7}">
      <dgm:prSet/>
      <dgm:spPr/>
      <dgm:t>
        <a:bodyPr/>
        <a:lstStyle/>
        <a:p>
          <a:endParaRPr lang="en-US"/>
        </a:p>
      </dgm:t>
    </dgm:pt>
    <dgm:pt modelId="{C0CEFC09-F32E-42B1-870E-D77D85A9D5FE}">
      <dgm:prSet phldrT="[Text]" phldr="1"/>
      <dgm:spPr/>
      <dgm:t>
        <a:bodyPr/>
        <a:lstStyle/>
        <a:p>
          <a:endParaRPr lang="en-US"/>
        </a:p>
      </dgm:t>
    </dgm:pt>
    <dgm:pt modelId="{81DB7A8D-2131-430E-A654-3325D8CCB650}" type="sibTrans" cxnId="{65FF7146-5698-4021-BA8D-45C9AE6243BC}">
      <dgm:prSet/>
      <dgm:spPr/>
      <dgm:t>
        <a:bodyPr/>
        <a:lstStyle/>
        <a:p>
          <a:endParaRPr lang="en-US"/>
        </a:p>
      </dgm:t>
    </dgm:pt>
    <dgm:pt modelId="{732A5E49-D0D8-4669-AEE1-632DDEA52B60}" type="parTrans" cxnId="{65FF7146-5698-4021-BA8D-45C9AE6243BC}">
      <dgm:prSet/>
      <dgm:spPr/>
      <dgm:t>
        <a:bodyPr/>
        <a:lstStyle/>
        <a:p>
          <a:endParaRPr lang="en-US"/>
        </a:p>
      </dgm:t>
    </dgm:pt>
    <dgm:pt modelId="{48C9E715-8D81-4D36-89FA-923F060847EA}">
      <dgm:prSet phldrT="[Text]" phldr="1"/>
      <dgm:spPr/>
      <dgm:t>
        <a:bodyPr/>
        <a:lstStyle/>
        <a:p>
          <a:endParaRPr lang="en-US" dirty="0"/>
        </a:p>
      </dgm:t>
    </dgm:pt>
    <dgm:pt modelId="{608B83C6-94D1-47CC-A80E-AE976E764918}" type="sibTrans" cxnId="{CBDA31A0-56A6-4EAC-9DE2-FDDA0620866F}">
      <dgm:prSet/>
      <dgm:spPr/>
      <dgm:t>
        <a:bodyPr/>
        <a:lstStyle/>
        <a:p>
          <a:endParaRPr lang="en-US"/>
        </a:p>
      </dgm:t>
    </dgm:pt>
    <dgm:pt modelId="{11EED92A-9BAF-4B71-B9CC-339B06A360FD}" type="parTrans" cxnId="{CBDA31A0-56A6-4EAC-9DE2-FDDA0620866F}">
      <dgm:prSet/>
      <dgm:spPr/>
      <dgm:t>
        <a:bodyPr/>
        <a:lstStyle/>
        <a:p>
          <a:endParaRPr lang="en-US"/>
        </a:p>
      </dgm:t>
    </dgm:pt>
    <dgm:pt modelId="{50A095E1-C139-4942-B150-676B0632A688}" type="pres">
      <dgm:prSet presAssocID="{71B99FBE-B2F4-41C3-82AD-4F33078072EB}" presName="composite" presStyleCnt="0">
        <dgm:presLayoutVars>
          <dgm:chMax val="5"/>
          <dgm:dir/>
          <dgm:resizeHandles val="exact"/>
        </dgm:presLayoutVars>
      </dgm:prSet>
      <dgm:spPr/>
    </dgm:pt>
    <dgm:pt modelId="{C292E644-659A-4BC3-A11B-E3492132C4CD}" type="pres">
      <dgm:prSet presAssocID="{4145FD53-F559-44F5-9A62-6CA9CDD806F6}" presName="circle1" presStyleLbl="lnNode1" presStyleIdx="0" presStyleCnt="3"/>
      <dgm:spPr/>
    </dgm:pt>
    <dgm:pt modelId="{AE3CDAEA-43DB-4DC4-ABBD-1C0264C9454C}" type="pres">
      <dgm:prSet presAssocID="{4145FD53-F559-44F5-9A62-6CA9CDD806F6}" presName="text1" presStyleLbl="revTx" presStyleIdx="0" presStyleCnt="3">
        <dgm:presLayoutVars>
          <dgm:bulletEnabled val="1"/>
        </dgm:presLayoutVars>
      </dgm:prSet>
      <dgm:spPr/>
    </dgm:pt>
    <dgm:pt modelId="{AD56E365-8070-47A9-860A-0AA3FC75647D}" type="pres">
      <dgm:prSet presAssocID="{4145FD53-F559-44F5-9A62-6CA9CDD806F6}" presName="line1" presStyleLbl="callout" presStyleIdx="0" presStyleCnt="6"/>
      <dgm:spPr/>
    </dgm:pt>
    <dgm:pt modelId="{A5357C13-3CCF-419F-964F-A00400448043}" type="pres">
      <dgm:prSet presAssocID="{4145FD53-F559-44F5-9A62-6CA9CDD806F6}" presName="d1" presStyleLbl="callout" presStyleIdx="1" presStyleCnt="6"/>
      <dgm:spPr/>
    </dgm:pt>
    <dgm:pt modelId="{47ACC5DB-FDC4-492D-BD88-4EED9F83D28B}" type="pres">
      <dgm:prSet presAssocID="{C0CEFC09-F32E-42B1-870E-D77D85A9D5FE}" presName="circle2" presStyleLbl="lnNode1" presStyleIdx="1" presStyleCnt="3"/>
      <dgm:spPr/>
    </dgm:pt>
    <dgm:pt modelId="{ACE68381-81FD-4B1E-B38E-0D1A1D73D05B}" type="pres">
      <dgm:prSet presAssocID="{C0CEFC09-F32E-42B1-870E-D77D85A9D5FE}" presName="text2" presStyleLbl="revTx" presStyleIdx="1" presStyleCnt="3">
        <dgm:presLayoutVars>
          <dgm:bulletEnabled val="1"/>
        </dgm:presLayoutVars>
      </dgm:prSet>
      <dgm:spPr/>
    </dgm:pt>
    <dgm:pt modelId="{4193F904-36BA-47BB-B377-631C31506C03}" type="pres">
      <dgm:prSet presAssocID="{C0CEFC09-F32E-42B1-870E-D77D85A9D5FE}" presName="line2" presStyleLbl="callout" presStyleIdx="2" presStyleCnt="6"/>
      <dgm:spPr/>
    </dgm:pt>
    <dgm:pt modelId="{870E3FEB-E6D2-4A20-8603-497A89449F82}" type="pres">
      <dgm:prSet presAssocID="{C0CEFC09-F32E-42B1-870E-D77D85A9D5FE}" presName="d2" presStyleLbl="callout" presStyleIdx="3" presStyleCnt="6"/>
      <dgm:spPr/>
    </dgm:pt>
    <dgm:pt modelId="{069C574C-B958-4262-9659-6840F2EAC6B7}" type="pres">
      <dgm:prSet presAssocID="{48C9E715-8D81-4D36-89FA-923F060847EA}" presName="circle3" presStyleLbl="lnNode1" presStyleIdx="2" presStyleCnt="3"/>
      <dgm:spPr/>
    </dgm:pt>
    <dgm:pt modelId="{D686026E-DBAC-44C2-8DEC-91C17F0AAC9F}" type="pres">
      <dgm:prSet presAssocID="{48C9E715-8D81-4D36-89FA-923F060847EA}" presName="text3" presStyleLbl="revTx" presStyleIdx="2" presStyleCnt="3">
        <dgm:presLayoutVars>
          <dgm:bulletEnabled val="1"/>
        </dgm:presLayoutVars>
      </dgm:prSet>
      <dgm:spPr/>
    </dgm:pt>
    <dgm:pt modelId="{0AF0797A-47B2-49C9-8F65-0C02BC55E765}" type="pres">
      <dgm:prSet presAssocID="{48C9E715-8D81-4D36-89FA-923F060847EA}" presName="line3" presStyleLbl="callout" presStyleIdx="4" presStyleCnt="6"/>
      <dgm:spPr/>
    </dgm:pt>
    <dgm:pt modelId="{05859185-F3D8-4935-AB9B-4481093E0428}" type="pres">
      <dgm:prSet presAssocID="{48C9E715-8D81-4D36-89FA-923F060847EA}" presName="d3" presStyleLbl="callout" presStyleIdx="5" presStyleCnt="6"/>
      <dgm:spPr/>
    </dgm:pt>
  </dgm:ptLst>
  <dgm:cxnLst>
    <dgm:cxn modelId="{65FF7146-5698-4021-BA8D-45C9AE6243BC}" srcId="{71B99FBE-B2F4-41C3-82AD-4F33078072EB}" destId="{C0CEFC09-F32E-42B1-870E-D77D85A9D5FE}" srcOrd="1" destOrd="0" parTransId="{732A5E49-D0D8-4669-AEE1-632DDEA52B60}" sibTransId="{81DB7A8D-2131-430E-A654-3325D8CCB650}"/>
    <dgm:cxn modelId="{0B74F053-1CB8-43DC-AC04-C7DD68731A9C}" type="presOf" srcId="{4145FD53-F559-44F5-9A62-6CA9CDD806F6}" destId="{AE3CDAEA-43DB-4DC4-ABBD-1C0264C9454C}" srcOrd="0" destOrd="0" presId="urn:microsoft.com/office/officeart/2005/8/layout/target1"/>
    <dgm:cxn modelId="{1885A875-9A6C-4614-98CA-4CD8D1F0A902}" type="presOf" srcId="{48C9E715-8D81-4D36-89FA-923F060847EA}" destId="{D686026E-DBAC-44C2-8DEC-91C17F0AAC9F}" srcOrd="0" destOrd="0" presId="urn:microsoft.com/office/officeart/2005/8/layout/target1"/>
    <dgm:cxn modelId="{C388A586-2E8E-4CC4-A72A-61F108AAD025}" type="presOf" srcId="{71B99FBE-B2F4-41C3-82AD-4F33078072EB}" destId="{50A095E1-C139-4942-B150-676B0632A688}" srcOrd="0" destOrd="0" presId="urn:microsoft.com/office/officeart/2005/8/layout/target1"/>
    <dgm:cxn modelId="{CBDA31A0-56A6-4EAC-9DE2-FDDA0620866F}" srcId="{71B99FBE-B2F4-41C3-82AD-4F33078072EB}" destId="{48C9E715-8D81-4D36-89FA-923F060847EA}" srcOrd="2" destOrd="0" parTransId="{11EED92A-9BAF-4B71-B9CC-339B06A360FD}" sibTransId="{608B83C6-94D1-47CC-A80E-AE976E764918}"/>
    <dgm:cxn modelId="{7F97AAE6-97E9-4329-A02F-627B19A819E7}" srcId="{71B99FBE-B2F4-41C3-82AD-4F33078072EB}" destId="{4145FD53-F559-44F5-9A62-6CA9CDD806F6}" srcOrd="0" destOrd="0" parTransId="{F15BD8C9-B558-4102-8F3E-257D84649F8F}" sibTransId="{9EABF26D-92DB-41D2-A8AB-ED2FCC94DEA8}"/>
    <dgm:cxn modelId="{7B9F50F9-3770-4107-A1C5-0BC05D1F7D20}" type="presOf" srcId="{C0CEFC09-F32E-42B1-870E-D77D85A9D5FE}" destId="{ACE68381-81FD-4B1E-B38E-0D1A1D73D05B}" srcOrd="0" destOrd="0" presId="urn:microsoft.com/office/officeart/2005/8/layout/target1"/>
    <dgm:cxn modelId="{BD766796-AA9D-43F0-9D09-B0718D42F216}" type="presParOf" srcId="{50A095E1-C139-4942-B150-676B0632A688}" destId="{C292E644-659A-4BC3-A11B-E3492132C4CD}" srcOrd="0" destOrd="0" presId="urn:microsoft.com/office/officeart/2005/8/layout/target1"/>
    <dgm:cxn modelId="{017CD92C-DA69-49F6-A66D-B6E3CA06CD46}" type="presParOf" srcId="{50A095E1-C139-4942-B150-676B0632A688}" destId="{AE3CDAEA-43DB-4DC4-ABBD-1C0264C9454C}" srcOrd="1" destOrd="0" presId="urn:microsoft.com/office/officeart/2005/8/layout/target1"/>
    <dgm:cxn modelId="{6E85B3CD-3088-405C-B6DF-AE54B84927FB}" type="presParOf" srcId="{50A095E1-C139-4942-B150-676B0632A688}" destId="{AD56E365-8070-47A9-860A-0AA3FC75647D}" srcOrd="2" destOrd="0" presId="urn:microsoft.com/office/officeart/2005/8/layout/target1"/>
    <dgm:cxn modelId="{8740EF61-0FE2-4927-AF7E-3E031E2C412F}" type="presParOf" srcId="{50A095E1-C139-4942-B150-676B0632A688}" destId="{A5357C13-3CCF-419F-964F-A00400448043}" srcOrd="3" destOrd="0" presId="urn:microsoft.com/office/officeart/2005/8/layout/target1"/>
    <dgm:cxn modelId="{CB3B8365-1312-410C-BCB3-2AD06E025178}" type="presParOf" srcId="{50A095E1-C139-4942-B150-676B0632A688}" destId="{47ACC5DB-FDC4-492D-BD88-4EED9F83D28B}" srcOrd="4" destOrd="0" presId="urn:microsoft.com/office/officeart/2005/8/layout/target1"/>
    <dgm:cxn modelId="{CE72DA77-E2BB-433C-BFBC-1F247DAF94E5}" type="presParOf" srcId="{50A095E1-C139-4942-B150-676B0632A688}" destId="{ACE68381-81FD-4B1E-B38E-0D1A1D73D05B}" srcOrd="5" destOrd="0" presId="urn:microsoft.com/office/officeart/2005/8/layout/target1"/>
    <dgm:cxn modelId="{8FF42F86-6F4B-4D09-8F43-0E0EC36A14E8}" type="presParOf" srcId="{50A095E1-C139-4942-B150-676B0632A688}" destId="{4193F904-36BA-47BB-B377-631C31506C03}" srcOrd="6" destOrd="0" presId="urn:microsoft.com/office/officeart/2005/8/layout/target1"/>
    <dgm:cxn modelId="{6780962C-458D-4609-A97A-81C0683CC315}" type="presParOf" srcId="{50A095E1-C139-4942-B150-676B0632A688}" destId="{870E3FEB-E6D2-4A20-8603-497A89449F82}" srcOrd="7" destOrd="0" presId="urn:microsoft.com/office/officeart/2005/8/layout/target1"/>
    <dgm:cxn modelId="{0490AB93-88EB-47CB-B18E-62DD3FA0E137}" type="presParOf" srcId="{50A095E1-C139-4942-B150-676B0632A688}" destId="{069C574C-B958-4262-9659-6840F2EAC6B7}" srcOrd="8" destOrd="0" presId="urn:microsoft.com/office/officeart/2005/8/layout/target1"/>
    <dgm:cxn modelId="{07A473A0-18A5-402E-B6B7-00B9B49D2390}" type="presParOf" srcId="{50A095E1-C139-4942-B150-676B0632A688}" destId="{D686026E-DBAC-44C2-8DEC-91C17F0AAC9F}" srcOrd="9" destOrd="0" presId="urn:microsoft.com/office/officeart/2005/8/layout/target1"/>
    <dgm:cxn modelId="{09BCA45E-CCE7-42A0-90B6-9C8BC2BF68D7}" type="presParOf" srcId="{50A095E1-C139-4942-B150-676B0632A688}" destId="{0AF0797A-47B2-49C9-8F65-0C02BC55E765}" srcOrd="10" destOrd="0" presId="urn:microsoft.com/office/officeart/2005/8/layout/target1"/>
    <dgm:cxn modelId="{9E48BE22-3DCE-4C29-85DF-D2FA8DA00873}" type="presParOf" srcId="{50A095E1-C139-4942-B150-676B0632A688}" destId="{05859185-F3D8-4935-AB9B-4481093E0428}" srcOrd="11" destOrd="0" presId="urn:microsoft.com/office/officeart/2005/8/layout/targe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1B99FBE-B2F4-41C3-82AD-4F33078072EB}" type="doc">
      <dgm:prSet loTypeId="urn:microsoft.com/office/officeart/2005/8/layout/target1" loCatId="relationship" qsTypeId="urn:microsoft.com/office/officeart/2005/8/quickstyle/simple3" qsCatId="simple" csTypeId="urn:microsoft.com/office/officeart/2005/8/colors/accent1_2" csCatId="accent1" phldr="1"/>
      <dgm:spPr/>
    </dgm:pt>
    <dgm:pt modelId="{4145FD53-F559-44F5-9A62-6CA9CDD806F6}">
      <dgm:prSet phldrT="[Text]" phldr="1"/>
      <dgm:spPr/>
      <dgm:t>
        <a:bodyPr/>
        <a:lstStyle/>
        <a:p>
          <a:endParaRPr lang="en-US" dirty="0"/>
        </a:p>
      </dgm:t>
    </dgm:pt>
    <dgm:pt modelId="{F15BD8C9-B558-4102-8F3E-257D84649F8F}" type="parTrans" cxnId="{7F97AAE6-97E9-4329-A02F-627B19A819E7}">
      <dgm:prSet/>
      <dgm:spPr/>
      <dgm:t>
        <a:bodyPr/>
        <a:lstStyle/>
        <a:p>
          <a:endParaRPr lang="en-US"/>
        </a:p>
      </dgm:t>
    </dgm:pt>
    <dgm:pt modelId="{9EABF26D-92DB-41D2-A8AB-ED2FCC94DEA8}" type="sibTrans" cxnId="{7F97AAE6-97E9-4329-A02F-627B19A819E7}">
      <dgm:prSet/>
      <dgm:spPr/>
      <dgm:t>
        <a:bodyPr/>
        <a:lstStyle/>
        <a:p>
          <a:endParaRPr lang="en-US"/>
        </a:p>
      </dgm:t>
    </dgm:pt>
    <dgm:pt modelId="{C0CEFC09-F32E-42B1-870E-D77D85A9D5FE}">
      <dgm:prSet phldrT="[Text]" phldr="1"/>
      <dgm:spPr/>
      <dgm:t>
        <a:bodyPr/>
        <a:lstStyle/>
        <a:p>
          <a:endParaRPr lang="en-US"/>
        </a:p>
      </dgm:t>
    </dgm:pt>
    <dgm:pt modelId="{732A5E49-D0D8-4669-AEE1-632DDEA52B60}" type="parTrans" cxnId="{65FF7146-5698-4021-BA8D-45C9AE6243BC}">
      <dgm:prSet/>
      <dgm:spPr/>
      <dgm:t>
        <a:bodyPr/>
        <a:lstStyle/>
        <a:p>
          <a:endParaRPr lang="en-US"/>
        </a:p>
      </dgm:t>
    </dgm:pt>
    <dgm:pt modelId="{81DB7A8D-2131-430E-A654-3325D8CCB650}" type="sibTrans" cxnId="{65FF7146-5698-4021-BA8D-45C9AE6243BC}">
      <dgm:prSet/>
      <dgm:spPr/>
      <dgm:t>
        <a:bodyPr/>
        <a:lstStyle/>
        <a:p>
          <a:endParaRPr lang="en-US"/>
        </a:p>
      </dgm:t>
    </dgm:pt>
    <dgm:pt modelId="{48C9E715-8D81-4D36-89FA-923F060847EA}">
      <dgm:prSet phldrT="[Text]" phldr="1"/>
      <dgm:spPr/>
      <dgm:t>
        <a:bodyPr/>
        <a:lstStyle/>
        <a:p>
          <a:endParaRPr lang="en-US"/>
        </a:p>
      </dgm:t>
    </dgm:pt>
    <dgm:pt modelId="{11EED92A-9BAF-4B71-B9CC-339B06A360FD}" type="parTrans" cxnId="{CBDA31A0-56A6-4EAC-9DE2-FDDA0620866F}">
      <dgm:prSet/>
      <dgm:spPr/>
      <dgm:t>
        <a:bodyPr/>
        <a:lstStyle/>
        <a:p>
          <a:endParaRPr lang="en-US"/>
        </a:p>
      </dgm:t>
    </dgm:pt>
    <dgm:pt modelId="{608B83C6-94D1-47CC-A80E-AE976E764918}" type="sibTrans" cxnId="{CBDA31A0-56A6-4EAC-9DE2-FDDA0620866F}">
      <dgm:prSet/>
      <dgm:spPr/>
      <dgm:t>
        <a:bodyPr/>
        <a:lstStyle/>
        <a:p>
          <a:endParaRPr lang="en-US"/>
        </a:p>
      </dgm:t>
    </dgm:pt>
    <dgm:pt modelId="{50A095E1-C139-4942-B150-676B0632A688}" type="pres">
      <dgm:prSet presAssocID="{71B99FBE-B2F4-41C3-82AD-4F33078072EB}" presName="composite" presStyleCnt="0">
        <dgm:presLayoutVars>
          <dgm:chMax val="5"/>
          <dgm:dir/>
          <dgm:resizeHandles val="exact"/>
        </dgm:presLayoutVars>
      </dgm:prSet>
      <dgm:spPr/>
    </dgm:pt>
    <dgm:pt modelId="{C292E644-659A-4BC3-A11B-E3492132C4CD}" type="pres">
      <dgm:prSet presAssocID="{4145FD53-F559-44F5-9A62-6CA9CDD806F6}" presName="circle1" presStyleLbl="lnNode1" presStyleIdx="0" presStyleCnt="3"/>
      <dgm:spPr/>
    </dgm:pt>
    <dgm:pt modelId="{AE3CDAEA-43DB-4DC4-ABBD-1C0264C9454C}" type="pres">
      <dgm:prSet presAssocID="{4145FD53-F559-44F5-9A62-6CA9CDD806F6}" presName="text1" presStyleLbl="revTx" presStyleIdx="0" presStyleCnt="3">
        <dgm:presLayoutVars>
          <dgm:bulletEnabled val="1"/>
        </dgm:presLayoutVars>
      </dgm:prSet>
      <dgm:spPr/>
    </dgm:pt>
    <dgm:pt modelId="{AD56E365-8070-47A9-860A-0AA3FC75647D}" type="pres">
      <dgm:prSet presAssocID="{4145FD53-F559-44F5-9A62-6CA9CDD806F6}" presName="line1" presStyleLbl="callout" presStyleIdx="0" presStyleCnt="6"/>
      <dgm:spPr/>
    </dgm:pt>
    <dgm:pt modelId="{A5357C13-3CCF-419F-964F-A00400448043}" type="pres">
      <dgm:prSet presAssocID="{4145FD53-F559-44F5-9A62-6CA9CDD806F6}" presName="d1" presStyleLbl="callout" presStyleIdx="1" presStyleCnt="6"/>
      <dgm:spPr/>
    </dgm:pt>
    <dgm:pt modelId="{47ACC5DB-FDC4-492D-BD88-4EED9F83D28B}" type="pres">
      <dgm:prSet presAssocID="{C0CEFC09-F32E-42B1-870E-D77D85A9D5FE}" presName="circle2" presStyleLbl="lnNode1" presStyleIdx="1" presStyleCnt="3"/>
      <dgm:spPr/>
    </dgm:pt>
    <dgm:pt modelId="{ACE68381-81FD-4B1E-B38E-0D1A1D73D05B}" type="pres">
      <dgm:prSet presAssocID="{C0CEFC09-F32E-42B1-870E-D77D85A9D5FE}" presName="text2" presStyleLbl="revTx" presStyleIdx="1" presStyleCnt="3">
        <dgm:presLayoutVars>
          <dgm:bulletEnabled val="1"/>
        </dgm:presLayoutVars>
      </dgm:prSet>
      <dgm:spPr/>
    </dgm:pt>
    <dgm:pt modelId="{4193F904-36BA-47BB-B377-631C31506C03}" type="pres">
      <dgm:prSet presAssocID="{C0CEFC09-F32E-42B1-870E-D77D85A9D5FE}" presName="line2" presStyleLbl="callout" presStyleIdx="2" presStyleCnt="6"/>
      <dgm:spPr/>
    </dgm:pt>
    <dgm:pt modelId="{870E3FEB-E6D2-4A20-8603-497A89449F82}" type="pres">
      <dgm:prSet presAssocID="{C0CEFC09-F32E-42B1-870E-D77D85A9D5FE}" presName="d2" presStyleLbl="callout" presStyleIdx="3" presStyleCnt="6"/>
      <dgm:spPr/>
    </dgm:pt>
    <dgm:pt modelId="{069C574C-B958-4262-9659-6840F2EAC6B7}" type="pres">
      <dgm:prSet presAssocID="{48C9E715-8D81-4D36-89FA-923F060847EA}" presName="circle3" presStyleLbl="lnNode1" presStyleIdx="2" presStyleCnt="3"/>
      <dgm:spPr/>
    </dgm:pt>
    <dgm:pt modelId="{D686026E-DBAC-44C2-8DEC-91C17F0AAC9F}" type="pres">
      <dgm:prSet presAssocID="{48C9E715-8D81-4D36-89FA-923F060847EA}" presName="text3" presStyleLbl="revTx" presStyleIdx="2" presStyleCnt="3">
        <dgm:presLayoutVars>
          <dgm:bulletEnabled val="1"/>
        </dgm:presLayoutVars>
      </dgm:prSet>
      <dgm:spPr/>
    </dgm:pt>
    <dgm:pt modelId="{0AF0797A-47B2-49C9-8F65-0C02BC55E765}" type="pres">
      <dgm:prSet presAssocID="{48C9E715-8D81-4D36-89FA-923F060847EA}" presName="line3" presStyleLbl="callout" presStyleIdx="4" presStyleCnt="6"/>
      <dgm:spPr/>
    </dgm:pt>
    <dgm:pt modelId="{05859185-F3D8-4935-AB9B-4481093E0428}" type="pres">
      <dgm:prSet presAssocID="{48C9E715-8D81-4D36-89FA-923F060847EA}" presName="d3" presStyleLbl="callout" presStyleIdx="5" presStyleCnt="6"/>
      <dgm:spPr/>
    </dgm:pt>
  </dgm:ptLst>
  <dgm:cxnLst>
    <dgm:cxn modelId="{65FF7146-5698-4021-BA8D-45C9AE6243BC}" srcId="{71B99FBE-B2F4-41C3-82AD-4F33078072EB}" destId="{C0CEFC09-F32E-42B1-870E-D77D85A9D5FE}" srcOrd="1" destOrd="0" parTransId="{732A5E49-D0D8-4669-AEE1-632DDEA52B60}" sibTransId="{81DB7A8D-2131-430E-A654-3325D8CCB650}"/>
    <dgm:cxn modelId="{0B74F053-1CB8-43DC-AC04-C7DD68731A9C}" type="presOf" srcId="{4145FD53-F559-44F5-9A62-6CA9CDD806F6}" destId="{AE3CDAEA-43DB-4DC4-ABBD-1C0264C9454C}" srcOrd="0" destOrd="0" presId="urn:microsoft.com/office/officeart/2005/8/layout/target1"/>
    <dgm:cxn modelId="{1885A875-9A6C-4614-98CA-4CD8D1F0A902}" type="presOf" srcId="{48C9E715-8D81-4D36-89FA-923F060847EA}" destId="{D686026E-DBAC-44C2-8DEC-91C17F0AAC9F}" srcOrd="0" destOrd="0" presId="urn:microsoft.com/office/officeart/2005/8/layout/target1"/>
    <dgm:cxn modelId="{C388A586-2E8E-4CC4-A72A-61F108AAD025}" type="presOf" srcId="{71B99FBE-B2F4-41C3-82AD-4F33078072EB}" destId="{50A095E1-C139-4942-B150-676B0632A688}" srcOrd="0" destOrd="0" presId="urn:microsoft.com/office/officeart/2005/8/layout/target1"/>
    <dgm:cxn modelId="{CBDA31A0-56A6-4EAC-9DE2-FDDA0620866F}" srcId="{71B99FBE-B2F4-41C3-82AD-4F33078072EB}" destId="{48C9E715-8D81-4D36-89FA-923F060847EA}" srcOrd="2" destOrd="0" parTransId="{11EED92A-9BAF-4B71-B9CC-339B06A360FD}" sibTransId="{608B83C6-94D1-47CC-A80E-AE976E764918}"/>
    <dgm:cxn modelId="{7F97AAE6-97E9-4329-A02F-627B19A819E7}" srcId="{71B99FBE-B2F4-41C3-82AD-4F33078072EB}" destId="{4145FD53-F559-44F5-9A62-6CA9CDD806F6}" srcOrd="0" destOrd="0" parTransId="{F15BD8C9-B558-4102-8F3E-257D84649F8F}" sibTransId="{9EABF26D-92DB-41D2-A8AB-ED2FCC94DEA8}"/>
    <dgm:cxn modelId="{7B9F50F9-3770-4107-A1C5-0BC05D1F7D20}" type="presOf" srcId="{C0CEFC09-F32E-42B1-870E-D77D85A9D5FE}" destId="{ACE68381-81FD-4B1E-B38E-0D1A1D73D05B}" srcOrd="0" destOrd="0" presId="urn:microsoft.com/office/officeart/2005/8/layout/target1"/>
    <dgm:cxn modelId="{BD766796-AA9D-43F0-9D09-B0718D42F216}" type="presParOf" srcId="{50A095E1-C139-4942-B150-676B0632A688}" destId="{C292E644-659A-4BC3-A11B-E3492132C4CD}" srcOrd="0" destOrd="0" presId="urn:microsoft.com/office/officeart/2005/8/layout/target1"/>
    <dgm:cxn modelId="{017CD92C-DA69-49F6-A66D-B6E3CA06CD46}" type="presParOf" srcId="{50A095E1-C139-4942-B150-676B0632A688}" destId="{AE3CDAEA-43DB-4DC4-ABBD-1C0264C9454C}" srcOrd="1" destOrd="0" presId="urn:microsoft.com/office/officeart/2005/8/layout/target1"/>
    <dgm:cxn modelId="{6E85B3CD-3088-405C-B6DF-AE54B84927FB}" type="presParOf" srcId="{50A095E1-C139-4942-B150-676B0632A688}" destId="{AD56E365-8070-47A9-860A-0AA3FC75647D}" srcOrd="2" destOrd="0" presId="urn:microsoft.com/office/officeart/2005/8/layout/target1"/>
    <dgm:cxn modelId="{8740EF61-0FE2-4927-AF7E-3E031E2C412F}" type="presParOf" srcId="{50A095E1-C139-4942-B150-676B0632A688}" destId="{A5357C13-3CCF-419F-964F-A00400448043}" srcOrd="3" destOrd="0" presId="urn:microsoft.com/office/officeart/2005/8/layout/target1"/>
    <dgm:cxn modelId="{CB3B8365-1312-410C-BCB3-2AD06E025178}" type="presParOf" srcId="{50A095E1-C139-4942-B150-676B0632A688}" destId="{47ACC5DB-FDC4-492D-BD88-4EED9F83D28B}" srcOrd="4" destOrd="0" presId="urn:microsoft.com/office/officeart/2005/8/layout/target1"/>
    <dgm:cxn modelId="{CE72DA77-E2BB-433C-BFBC-1F247DAF94E5}" type="presParOf" srcId="{50A095E1-C139-4942-B150-676B0632A688}" destId="{ACE68381-81FD-4B1E-B38E-0D1A1D73D05B}" srcOrd="5" destOrd="0" presId="urn:microsoft.com/office/officeart/2005/8/layout/target1"/>
    <dgm:cxn modelId="{8FF42F86-6F4B-4D09-8F43-0E0EC36A14E8}" type="presParOf" srcId="{50A095E1-C139-4942-B150-676B0632A688}" destId="{4193F904-36BA-47BB-B377-631C31506C03}" srcOrd="6" destOrd="0" presId="urn:microsoft.com/office/officeart/2005/8/layout/target1"/>
    <dgm:cxn modelId="{6780962C-458D-4609-A97A-81C0683CC315}" type="presParOf" srcId="{50A095E1-C139-4942-B150-676B0632A688}" destId="{870E3FEB-E6D2-4A20-8603-497A89449F82}" srcOrd="7" destOrd="0" presId="urn:microsoft.com/office/officeart/2005/8/layout/target1"/>
    <dgm:cxn modelId="{0490AB93-88EB-47CB-B18E-62DD3FA0E137}" type="presParOf" srcId="{50A095E1-C139-4942-B150-676B0632A688}" destId="{069C574C-B958-4262-9659-6840F2EAC6B7}" srcOrd="8" destOrd="0" presId="urn:microsoft.com/office/officeart/2005/8/layout/target1"/>
    <dgm:cxn modelId="{07A473A0-18A5-402E-B6B7-00B9B49D2390}" type="presParOf" srcId="{50A095E1-C139-4942-B150-676B0632A688}" destId="{D686026E-DBAC-44C2-8DEC-91C17F0AAC9F}" srcOrd="9" destOrd="0" presId="urn:microsoft.com/office/officeart/2005/8/layout/target1"/>
    <dgm:cxn modelId="{09BCA45E-CCE7-42A0-90B6-9C8BC2BF68D7}" type="presParOf" srcId="{50A095E1-C139-4942-B150-676B0632A688}" destId="{0AF0797A-47B2-49C9-8F65-0C02BC55E765}" srcOrd="10" destOrd="0" presId="urn:microsoft.com/office/officeart/2005/8/layout/target1"/>
    <dgm:cxn modelId="{9E48BE22-3DCE-4C29-85DF-D2FA8DA00873}" type="presParOf" srcId="{50A095E1-C139-4942-B150-676B0632A688}" destId="{05859185-F3D8-4935-AB9B-4481093E0428}" srcOrd="11" destOrd="0" presId="urn:microsoft.com/office/officeart/2005/8/layout/targe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1B99FBE-B2F4-41C3-82AD-4F33078072EB}" type="doc">
      <dgm:prSet loTypeId="urn:microsoft.com/office/officeart/2005/8/layout/target1" loCatId="relationship" qsTypeId="urn:microsoft.com/office/officeart/2005/8/quickstyle/simple3" qsCatId="simple" csTypeId="urn:microsoft.com/office/officeart/2005/8/colors/accent1_2" csCatId="accent1" phldr="1"/>
      <dgm:spPr/>
    </dgm:pt>
    <dgm:pt modelId="{4145FD53-F559-44F5-9A62-6CA9CDD806F6}">
      <dgm:prSet phldrT="[Text]" phldr="1"/>
      <dgm:spPr/>
      <dgm:t>
        <a:bodyPr/>
        <a:lstStyle/>
        <a:p>
          <a:endParaRPr lang="en-US" dirty="0"/>
        </a:p>
      </dgm:t>
    </dgm:pt>
    <dgm:pt modelId="{F15BD8C9-B558-4102-8F3E-257D84649F8F}" type="parTrans" cxnId="{7F97AAE6-97E9-4329-A02F-627B19A819E7}">
      <dgm:prSet/>
      <dgm:spPr/>
      <dgm:t>
        <a:bodyPr/>
        <a:lstStyle/>
        <a:p>
          <a:endParaRPr lang="en-US"/>
        </a:p>
      </dgm:t>
    </dgm:pt>
    <dgm:pt modelId="{9EABF26D-92DB-41D2-A8AB-ED2FCC94DEA8}" type="sibTrans" cxnId="{7F97AAE6-97E9-4329-A02F-627B19A819E7}">
      <dgm:prSet/>
      <dgm:spPr/>
      <dgm:t>
        <a:bodyPr/>
        <a:lstStyle/>
        <a:p>
          <a:endParaRPr lang="en-US"/>
        </a:p>
      </dgm:t>
    </dgm:pt>
    <dgm:pt modelId="{C0CEFC09-F32E-42B1-870E-D77D85A9D5FE}">
      <dgm:prSet phldrT="[Text]" phldr="1"/>
      <dgm:spPr/>
      <dgm:t>
        <a:bodyPr/>
        <a:lstStyle/>
        <a:p>
          <a:endParaRPr lang="en-US"/>
        </a:p>
      </dgm:t>
    </dgm:pt>
    <dgm:pt modelId="{732A5E49-D0D8-4669-AEE1-632DDEA52B60}" type="parTrans" cxnId="{65FF7146-5698-4021-BA8D-45C9AE6243BC}">
      <dgm:prSet/>
      <dgm:spPr/>
      <dgm:t>
        <a:bodyPr/>
        <a:lstStyle/>
        <a:p>
          <a:endParaRPr lang="en-US"/>
        </a:p>
      </dgm:t>
    </dgm:pt>
    <dgm:pt modelId="{81DB7A8D-2131-430E-A654-3325D8CCB650}" type="sibTrans" cxnId="{65FF7146-5698-4021-BA8D-45C9AE6243BC}">
      <dgm:prSet/>
      <dgm:spPr/>
      <dgm:t>
        <a:bodyPr/>
        <a:lstStyle/>
        <a:p>
          <a:endParaRPr lang="en-US"/>
        </a:p>
      </dgm:t>
    </dgm:pt>
    <dgm:pt modelId="{48C9E715-8D81-4D36-89FA-923F060847EA}">
      <dgm:prSet phldrT="[Text]" phldr="1"/>
      <dgm:spPr/>
      <dgm:t>
        <a:bodyPr/>
        <a:lstStyle/>
        <a:p>
          <a:endParaRPr lang="en-US"/>
        </a:p>
      </dgm:t>
    </dgm:pt>
    <dgm:pt modelId="{11EED92A-9BAF-4B71-B9CC-339B06A360FD}" type="parTrans" cxnId="{CBDA31A0-56A6-4EAC-9DE2-FDDA0620866F}">
      <dgm:prSet/>
      <dgm:spPr/>
      <dgm:t>
        <a:bodyPr/>
        <a:lstStyle/>
        <a:p>
          <a:endParaRPr lang="en-US"/>
        </a:p>
      </dgm:t>
    </dgm:pt>
    <dgm:pt modelId="{608B83C6-94D1-47CC-A80E-AE976E764918}" type="sibTrans" cxnId="{CBDA31A0-56A6-4EAC-9DE2-FDDA0620866F}">
      <dgm:prSet/>
      <dgm:spPr/>
      <dgm:t>
        <a:bodyPr/>
        <a:lstStyle/>
        <a:p>
          <a:endParaRPr lang="en-US"/>
        </a:p>
      </dgm:t>
    </dgm:pt>
    <dgm:pt modelId="{50A095E1-C139-4942-B150-676B0632A688}" type="pres">
      <dgm:prSet presAssocID="{71B99FBE-B2F4-41C3-82AD-4F33078072EB}" presName="composite" presStyleCnt="0">
        <dgm:presLayoutVars>
          <dgm:chMax val="5"/>
          <dgm:dir/>
          <dgm:resizeHandles val="exact"/>
        </dgm:presLayoutVars>
      </dgm:prSet>
      <dgm:spPr/>
    </dgm:pt>
    <dgm:pt modelId="{C292E644-659A-4BC3-A11B-E3492132C4CD}" type="pres">
      <dgm:prSet presAssocID="{4145FD53-F559-44F5-9A62-6CA9CDD806F6}" presName="circle1" presStyleLbl="lnNode1" presStyleIdx="0" presStyleCnt="3"/>
      <dgm:spPr/>
    </dgm:pt>
    <dgm:pt modelId="{AE3CDAEA-43DB-4DC4-ABBD-1C0264C9454C}" type="pres">
      <dgm:prSet presAssocID="{4145FD53-F559-44F5-9A62-6CA9CDD806F6}" presName="text1" presStyleLbl="revTx" presStyleIdx="0" presStyleCnt="3">
        <dgm:presLayoutVars>
          <dgm:bulletEnabled val="1"/>
        </dgm:presLayoutVars>
      </dgm:prSet>
      <dgm:spPr/>
    </dgm:pt>
    <dgm:pt modelId="{AD56E365-8070-47A9-860A-0AA3FC75647D}" type="pres">
      <dgm:prSet presAssocID="{4145FD53-F559-44F5-9A62-6CA9CDD806F6}" presName="line1" presStyleLbl="callout" presStyleIdx="0" presStyleCnt="6"/>
      <dgm:spPr/>
    </dgm:pt>
    <dgm:pt modelId="{A5357C13-3CCF-419F-964F-A00400448043}" type="pres">
      <dgm:prSet presAssocID="{4145FD53-F559-44F5-9A62-6CA9CDD806F6}" presName="d1" presStyleLbl="callout" presStyleIdx="1" presStyleCnt="6"/>
      <dgm:spPr/>
    </dgm:pt>
    <dgm:pt modelId="{47ACC5DB-FDC4-492D-BD88-4EED9F83D28B}" type="pres">
      <dgm:prSet presAssocID="{C0CEFC09-F32E-42B1-870E-D77D85A9D5FE}" presName="circle2" presStyleLbl="lnNode1" presStyleIdx="1" presStyleCnt="3"/>
      <dgm:spPr/>
    </dgm:pt>
    <dgm:pt modelId="{ACE68381-81FD-4B1E-B38E-0D1A1D73D05B}" type="pres">
      <dgm:prSet presAssocID="{C0CEFC09-F32E-42B1-870E-D77D85A9D5FE}" presName="text2" presStyleLbl="revTx" presStyleIdx="1" presStyleCnt="3">
        <dgm:presLayoutVars>
          <dgm:bulletEnabled val="1"/>
        </dgm:presLayoutVars>
      </dgm:prSet>
      <dgm:spPr/>
    </dgm:pt>
    <dgm:pt modelId="{4193F904-36BA-47BB-B377-631C31506C03}" type="pres">
      <dgm:prSet presAssocID="{C0CEFC09-F32E-42B1-870E-D77D85A9D5FE}" presName="line2" presStyleLbl="callout" presStyleIdx="2" presStyleCnt="6"/>
      <dgm:spPr/>
    </dgm:pt>
    <dgm:pt modelId="{870E3FEB-E6D2-4A20-8603-497A89449F82}" type="pres">
      <dgm:prSet presAssocID="{C0CEFC09-F32E-42B1-870E-D77D85A9D5FE}" presName="d2" presStyleLbl="callout" presStyleIdx="3" presStyleCnt="6"/>
      <dgm:spPr/>
    </dgm:pt>
    <dgm:pt modelId="{069C574C-B958-4262-9659-6840F2EAC6B7}" type="pres">
      <dgm:prSet presAssocID="{48C9E715-8D81-4D36-89FA-923F060847EA}" presName="circle3" presStyleLbl="lnNode1" presStyleIdx="2" presStyleCnt="3"/>
      <dgm:spPr/>
    </dgm:pt>
    <dgm:pt modelId="{D686026E-DBAC-44C2-8DEC-91C17F0AAC9F}" type="pres">
      <dgm:prSet presAssocID="{48C9E715-8D81-4D36-89FA-923F060847EA}" presName="text3" presStyleLbl="revTx" presStyleIdx="2" presStyleCnt="3">
        <dgm:presLayoutVars>
          <dgm:bulletEnabled val="1"/>
        </dgm:presLayoutVars>
      </dgm:prSet>
      <dgm:spPr/>
    </dgm:pt>
    <dgm:pt modelId="{0AF0797A-47B2-49C9-8F65-0C02BC55E765}" type="pres">
      <dgm:prSet presAssocID="{48C9E715-8D81-4D36-89FA-923F060847EA}" presName="line3" presStyleLbl="callout" presStyleIdx="4" presStyleCnt="6"/>
      <dgm:spPr/>
    </dgm:pt>
    <dgm:pt modelId="{05859185-F3D8-4935-AB9B-4481093E0428}" type="pres">
      <dgm:prSet presAssocID="{48C9E715-8D81-4D36-89FA-923F060847EA}" presName="d3" presStyleLbl="callout" presStyleIdx="5" presStyleCnt="6"/>
      <dgm:spPr/>
    </dgm:pt>
  </dgm:ptLst>
  <dgm:cxnLst>
    <dgm:cxn modelId="{65FF7146-5698-4021-BA8D-45C9AE6243BC}" srcId="{71B99FBE-B2F4-41C3-82AD-4F33078072EB}" destId="{C0CEFC09-F32E-42B1-870E-D77D85A9D5FE}" srcOrd="1" destOrd="0" parTransId="{732A5E49-D0D8-4669-AEE1-632DDEA52B60}" sibTransId="{81DB7A8D-2131-430E-A654-3325D8CCB650}"/>
    <dgm:cxn modelId="{0B74F053-1CB8-43DC-AC04-C7DD68731A9C}" type="presOf" srcId="{4145FD53-F559-44F5-9A62-6CA9CDD806F6}" destId="{AE3CDAEA-43DB-4DC4-ABBD-1C0264C9454C}" srcOrd="0" destOrd="0" presId="urn:microsoft.com/office/officeart/2005/8/layout/target1"/>
    <dgm:cxn modelId="{1885A875-9A6C-4614-98CA-4CD8D1F0A902}" type="presOf" srcId="{48C9E715-8D81-4D36-89FA-923F060847EA}" destId="{D686026E-DBAC-44C2-8DEC-91C17F0AAC9F}" srcOrd="0" destOrd="0" presId="urn:microsoft.com/office/officeart/2005/8/layout/target1"/>
    <dgm:cxn modelId="{C388A586-2E8E-4CC4-A72A-61F108AAD025}" type="presOf" srcId="{71B99FBE-B2F4-41C3-82AD-4F33078072EB}" destId="{50A095E1-C139-4942-B150-676B0632A688}" srcOrd="0" destOrd="0" presId="urn:microsoft.com/office/officeart/2005/8/layout/target1"/>
    <dgm:cxn modelId="{CBDA31A0-56A6-4EAC-9DE2-FDDA0620866F}" srcId="{71B99FBE-B2F4-41C3-82AD-4F33078072EB}" destId="{48C9E715-8D81-4D36-89FA-923F060847EA}" srcOrd="2" destOrd="0" parTransId="{11EED92A-9BAF-4B71-B9CC-339B06A360FD}" sibTransId="{608B83C6-94D1-47CC-A80E-AE976E764918}"/>
    <dgm:cxn modelId="{7F97AAE6-97E9-4329-A02F-627B19A819E7}" srcId="{71B99FBE-B2F4-41C3-82AD-4F33078072EB}" destId="{4145FD53-F559-44F5-9A62-6CA9CDD806F6}" srcOrd="0" destOrd="0" parTransId="{F15BD8C9-B558-4102-8F3E-257D84649F8F}" sibTransId="{9EABF26D-92DB-41D2-A8AB-ED2FCC94DEA8}"/>
    <dgm:cxn modelId="{7B9F50F9-3770-4107-A1C5-0BC05D1F7D20}" type="presOf" srcId="{C0CEFC09-F32E-42B1-870E-D77D85A9D5FE}" destId="{ACE68381-81FD-4B1E-B38E-0D1A1D73D05B}" srcOrd="0" destOrd="0" presId="urn:microsoft.com/office/officeart/2005/8/layout/target1"/>
    <dgm:cxn modelId="{BD766796-AA9D-43F0-9D09-B0718D42F216}" type="presParOf" srcId="{50A095E1-C139-4942-B150-676B0632A688}" destId="{C292E644-659A-4BC3-A11B-E3492132C4CD}" srcOrd="0" destOrd="0" presId="urn:microsoft.com/office/officeart/2005/8/layout/target1"/>
    <dgm:cxn modelId="{017CD92C-DA69-49F6-A66D-B6E3CA06CD46}" type="presParOf" srcId="{50A095E1-C139-4942-B150-676B0632A688}" destId="{AE3CDAEA-43DB-4DC4-ABBD-1C0264C9454C}" srcOrd="1" destOrd="0" presId="urn:microsoft.com/office/officeart/2005/8/layout/target1"/>
    <dgm:cxn modelId="{6E85B3CD-3088-405C-B6DF-AE54B84927FB}" type="presParOf" srcId="{50A095E1-C139-4942-B150-676B0632A688}" destId="{AD56E365-8070-47A9-860A-0AA3FC75647D}" srcOrd="2" destOrd="0" presId="urn:microsoft.com/office/officeart/2005/8/layout/target1"/>
    <dgm:cxn modelId="{8740EF61-0FE2-4927-AF7E-3E031E2C412F}" type="presParOf" srcId="{50A095E1-C139-4942-B150-676B0632A688}" destId="{A5357C13-3CCF-419F-964F-A00400448043}" srcOrd="3" destOrd="0" presId="urn:microsoft.com/office/officeart/2005/8/layout/target1"/>
    <dgm:cxn modelId="{CB3B8365-1312-410C-BCB3-2AD06E025178}" type="presParOf" srcId="{50A095E1-C139-4942-B150-676B0632A688}" destId="{47ACC5DB-FDC4-492D-BD88-4EED9F83D28B}" srcOrd="4" destOrd="0" presId="urn:microsoft.com/office/officeart/2005/8/layout/target1"/>
    <dgm:cxn modelId="{CE72DA77-E2BB-433C-BFBC-1F247DAF94E5}" type="presParOf" srcId="{50A095E1-C139-4942-B150-676B0632A688}" destId="{ACE68381-81FD-4B1E-B38E-0D1A1D73D05B}" srcOrd="5" destOrd="0" presId="urn:microsoft.com/office/officeart/2005/8/layout/target1"/>
    <dgm:cxn modelId="{8FF42F86-6F4B-4D09-8F43-0E0EC36A14E8}" type="presParOf" srcId="{50A095E1-C139-4942-B150-676B0632A688}" destId="{4193F904-36BA-47BB-B377-631C31506C03}" srcOrd="6" destOrd="0" presId="urn:microsoft.com/office/officeart/2005/8/layout/target1"/>
    <dgm:cxn modelId="{6780962C-458D-4609-A97A-81C0683CC315}" type="presParOf" srcId="{50A095E1-C139-4942-B150-676B0632A688}" destId="{870E3FEB-E6D2-4A20-8603-497A89449F82}" srcOrd="7" destOrd="0" presId="urn:microsoft.com/office/officeart/2005/8/layout/target1"/>
    <dgm:cxn modelId="{0490AB93-88EB-47CB-B18E-62DD3FA0E137}" type="presParOf" srcId="{50A095E1-C139-4942-B150-676B0632A688}" destId="{069C574C-B958-4262-9659-6840F2EAC6B7}" srcOrd="8" destOrd="0" presId="urn:microsoft.com/office/officeart/2005/8/layout/target1"/>
    <dgm:cxn modelId="{07A473A0-18A5-402E-B6B7-00B9B49D2390}" type="presParOf" srcId="{50A095E1-C139-4942-B150-676B0632A688}" destId="{D686026E-DBAC-44C2-8DEC-91C17F0AAC9F}" srcOrd="9" destOrd="0" presId="urn:microsoft.com/office/officeart/2005/8/layout/target1"/>
    <dgm:cxn modelId="{09BCA45E-CCE7-42A0-90B6-9C8BC2BF68D7}" type="presParOf" srcId="{50A095E1-C139-4942-B150-676B0632A688}" destId="{0AF0797A-47B2-49C9-8F65-0C02BC55E765}" srcOrd="10" destOrd="0" presId="urn:microsoft.com/office/officeart/2005/8/layout/target1"/>
    <dgm:cxn modelId="{9E48BE22-3DCE-4C29-85DF-D2FA8DA00873}" type="presParOf" srcId="{50A095E1-C139-4942-B150-676B0632A688}" destId="{05859185-F3D8-4935-AB9B-4481093E0428}" srcOrd="11" destOrd="0" presId="urn:microsoft.com/office/officeart/2005/8/layout/target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1B99FBE-B2F4-41C3-82AD-4F33078072EB}" type="doc">
      <dgm:prSet loTypeId="urn:microsoft.com/office/officeart/2005/8/layout/target1" loCatId="relationship" qsTypeId="urn:microsoft.com/office/officeart/2005/8/quickstyle/simple3" qsCatId="simple" csTypeId="urn:microsoft.com/office/officeart/2005/8/colors/accent1_2" csCatId="accent1" phldr="1"/>
      <dgm:spPr/>
    </dgm:pt>
    <dgm:pt modelId="{4145FD53-F559-44F5-9A62-6CA9CDD806F6}">
      <dgm:prSet phldrT="[Text]" phldr="1"/>
      <dgm:spPr/>
      <dgm:t>
        <a:bodyPr/>
        <a:lstStyle/>
        <a:p>
          <a:endParaRPr lang="en-US" dirty="0"/>
        </a:p>
      </dgm:t>
    </dgm:pt>
    <dgm:pt modelId="{F15BD8C9-B558-4102-8F3E-257D84649F8F}" type="parTrans" cxnId="{7F97AAE6-97E9-4329-A02F-627B19A819E7}">
      <dgm:prSet/>
      <dgm:spPr/>
      <dgm:t>
        <a:bodyPr/>
        <a:lstStyle/>
        <a:p>
          <a:endParaRPr lang="en-US"/>
        </a:p>
      </dgm:t>
    </dgm:pt>
    <dgm:pt modelId="{9EABF26D-92DB-41D2-A8AB-ED2FCC94DEA8}" type="sibTrans" cxnId="{7F97AAE6-97E9-4329-A02F-627B19A819E7}">
      <dgm:prSet/>
      <dgm:spPr/>
      <dgm:t>
        <a:bodyPr/>
        <a:lstStyle/>
        <a:p>
          <a:endParaRPr lang="en-US"/>
        </a:p>
      </dgm:t>
    </dgm:pt>
    <dgm:pt modelId="{C0CEFC09-F32E-42B1-870E-D77D85A9D5FE}">
      <dgm:prSet phldrT="[Text]" phldr="1"/>
      <dgm:spPr/>
      <dgm:t>
        <a:bodyPr/>
        <a:lstStyle/>
        <a:p>
          <a:endParaRPr lang="en-US"/>
        </a:p>
      </dgm:t>
    </dgm:pt>
    <dgm:pt modelId="{732A5E49-D0D8-4669-AEE1-632DDEA52B60}" type="parTrans" cxnId="{65FF7146-5698-4021-BA8D-45C9AE6243BC}">
      <dgm:prSet/>
      <dgm:spPr/>
      <dgm:t>
        <a:bodyPr/>
        <a:lstStyle/>
        <a:p>
          <a:endParaRPr lang="en-US"/>
        </a:p>
      </dgm:t>
    </dgm:pt>
    <dgm:pt modelId="{81DB7A8D-2131-430E-A654-3325D8CCB650}" type="sibTrans" cxnId="{65FF7146-5698-4021-BA8D-45C9AE6243BC}">
      <dgm:prSet/>
      <dgm:spPr/>
      <dgm:t>
        <a:bodyPr/>
        <a:lstStyle/>
        <a:p>
          <a:endParaRPr lang="en-US"/>
        </a:p>
      </dgm:t>
    </dgm:pt>
    <dgm:pt modelId="{48C9E715-8D81-4D36-89FA-923F060847EA}">
      <dgm:prSet phldrT="[Text]" phldr="1"/>
      <dgm:spPr/>
      <dgm:t>
        <a:bodyPr/>
        <a:lstStyle/>
        <a:p>
          <a:endParaRPr lang="en-US"/>
        </a:p>
      </dgm:t>
    </dgm:pt>
    <dgm:pt modelId="{11EED92A-9BAF-4B71-B9CC-339B06A360FD}" type="parTrans" cxnId="{CBDA31A0-56A6-4EAC-9DE2-FDDA0620866F}">
      <dgm:prSet/>
      <dgm:spPr/>
      <dgm:t>
        <a:bodyPr/>
        <a:lstStyle/>
        <a:p>
          <a:endParaRPr lang="en-US"/>
        </a:p>
      </dgm:t>
    </dgm:pt>
    <dgm:pt modelId="{608B83C6-94D1-47CC-A80E-AE976E764918}" type="sibTrans" cxnId="{CBDA31A0-56A6-4EAC-9DE2-FDDA0620866F}">
      <dgm:prSet/>
      <dgm:spPr/>
      <dgm:t>
        <a:bodyPr/>
        <a:lstStyle/>
        <a:p>
          <a:endParaRPr lang="en-US"/>
        </a:p>
      </dgm:t>
    </dgm:pt>
    <dgm:pt modelId="{50A095E1-C139-4942-B150-676B0632A688}" type="pres">
      <dgm:prSet presAssocID="{71B99FBE-B2F4-41C3-82AD-4F33078072EB}" presName="composite" presStyleCnt="0">
        <dgm:presLayoutVars>
          <dgm:chMax val="5"/>
          <dgm:dir/>
          <dgm:resizeHandles val="exact"/>
        </dgm:presLayoutVars>
      </dgm:prSet>
      <dgm:spPr/>
    </dgm:pt>
    <dgm:pt modelId="{C292E644-659A-4BC3-A11B-E3492132C4CD}" type="pres">
      <dgm:prSet presAssocID="{4145FD53-F559-44F5-9A62-6CA9CDD806F6}" presName="circle1" presStyleLbl="lnNode1" presStyleIdx="0" presStyleCnt="3"/>
      <dgm:spPr/>
    </dgm:pt>
    <dgm:pt modelId="{AE3CDAEA-43DB-4DC4-ABBD-1C0264C9454C}" type="pres">
      <dgm:prSet presAssocID="{4145FD53-F559-44F5-9A62-6CA9CDD806F6}" presName="text1" presStyleLbl="revTx" presStyleIdx="0" presStyleCnt="3">
        <dgm:presLayoutVars>
          <dgm:bulletEnabled val="1"/>
        </dgm:presLayoutVars>
      </dgm:prSet>
      <dgm:spPr/>
    </dgm:pt>
    <dgm:pt modelId="{AD56E365-8070-47A9-860A-0AA3FC75647D}" type="pres">
      <dgm:prSet presAssocID="{4145FD53-F559-44F5-9A62-6CA9CDD806F6}" presName="line1" presStyleLbl="callout" presStyleIdx="0" presStyleCnt="6"/>
      <dgm:spPr/>
    </dgm:pt>
    <dgm:pt modelId="{A5357C13-3CCF-419F-964F-A00400448043}" type="pres">
      <dgm:prSet presAssocID="{4145FD53-F559-44F5-9A62-6CA9CDD806F6}" presName="d1" presStyleLbl="callout" presStyleIdx="1" presStyleCnt="6" custLinFactY="-13157" custLinFactNeighborX="-18962" custLinFactNeighborY="-100000"/>
      <dgm:spPr/>
    </dgm:pt>
    <dgm:pt modelId="{47ACC5DB-FDC4-492D-BD88-4EED9F83D28B}" type="pres">
      <dgm:prSet presAssocID="{C0CEFC09-F32E-42B1-870E-D77D85A9D5FE}" presName="circle2" presStyleLbl="lnNode1" presStyleIdx="1" presStyleCnt="3"/>
      <dgm:spPr/>
    </dgm:pt>
    <dgm:pt modelId="{ACE68381-81FD-4B1E-B38E-0D1A1D73D05B}" type="pres">
      <dgm:prSet presAssocID="{C0CEFC09-F32E-42B1-870E-D77D85A9D5FE}" presName="text2" presStyleLbl="revTx" presStyleIdx="1" presStyleCnt="3">
        <dgm:presLayoutVars>
          <dgm:bulletEnabled val="1"/>
        </dgm:presLayoutVars>
      </dgm:prSet>
      <dgm:spPr/>
    </dgm:pt>
    <dgm:pt modelId="{4193F904-36BA-47BB-B377-631C31506C03}" type="pres">
      <dgm:prSet presAssocID="{C0CEFC09-F32E-42B1-870E-D77D85A9D5FE}" presName="line2" presStyleLbl="callout" presStyleIdx="2" presStyleCnt="6"/>
      <dgm:spPr/>
    </dgm:pt>
    <dgm:pt modelId="{870E3FEB-E6D2-4A20-8603-497A89449F82}" type="pres">
      <dgm:prSet presAssocID="{C0CEFC09-F32E-42B1-870E-D77D85A9D5FE}" presName="d2" presStyleLbl="callout" presStyleIdx="3" presStyleCnt="6"/>
      <dgm:spPr/>
    </dgm:pt>
    <dgm:pt modelId="{069C574C-B958-4262-9659-6840F2EAC6B7}" type="pres">
      <dgm:prSet presAssocID="{48C9E715-8D81-4D36-89FA-923F060847EA}" presName="circle3" presStyleLbl="lnNode1" presStyleIdx="2" presStyleCnt="3"/>
      <dgm:spPr/>
    </dgm:pt>
    <dgm:pt modelId="{D686026E-DBAC-44C2-8DEC-91C17F0AAC9F}" type="pres">
      <dgm:prSet presAssocID="{48C9E715-8D81-4D36-89FA-923F060847EA}" presName="text3" presStyleLbl="revTx" presStyleIdx="2" presStyleCnt="3">
        <dgm:presLayoutVars>
          <dgm:bulletEnabled val="1"/>
        </dgm:presLayoutVars>
      </dgm:prSet>
      <dgm:spPr/>
    </dgm:pt>
    <dgm:pt modelId="{0AF0797A-47B2-49C9-8F65-0C02BC55E765}" type="pres">
      <dgm:prSet presAssocID="{48C9E715-8D81-4D36-89FA-923F060847EA}" presName="line3" presStyleLbl="callout" presStyleIdx="4" presStyleCnt="6"/>
      <dgm:spPr/>
    </dgm:pt>
    <dgm:pt modelId="{05859185-F3D8-4935-AB9B-4481093E0428}" type="pres">
      <dgm:prSet presAssocID="{48C9E715-8D81-4D36-89FA-923F060847EA}" presName="d3" presStyleLbl="callout" presStyleIdx="5" presStyleCnt="6"/>
      <dgm:spPr/>
    </dgm:pt>
  </dgm:ptLst>
  <dgm:cxnLst>
    <dgm:cxn modelId="{65FF7146-5698-4021-BA8D-45C9AE6243BC}" srcId="{71B99FBE-B2F4-41C3-82AD-4F33078072EB}" destId="{C0CEFC09-F32E-42B1-870E-D77D85A9D5FE}" srcOrd="1" destOrd="0" parTransId="{732A5E49-D0D8-4669-AEE1-632DDEA52B60}" sibTransId="{81DB7A8D-2131-430E-A654-3325D8CCB650}"/>
    <dgm:cxn modelId="{0B74F053-1CB8-43DC-AC04-C7DD68731A9C}" type="presOf" srcId="{4145FD53-F559-44F5-9A62-6CA9CDD806F6}" destId="{AE3CDAEA-43DB-4DC4-ABBD-1C0264C9454C}" srcOrd="0" destOrd="0" presId="urn:microsoft.com/office/officeart/2005/8/layout/target1"/>
    <dgm:cxn modelId="{1885A875-9A6C-4614-98CA-4CD8D1F0A902}" type="presOf" srcId="{48C9E715-8D81-4D36-89FA-923F060847EA}" destId="{D686026E-DBAC-44C2-8DEC-91C17F0AAC9F}" srcOrd="0" destOrd="0" presId="urn:microsoft.com/office/officeart/2005/8/layout/target1"/>
    <dgm:cxn modelId="{C388A586-2E8E-4CC4-A72A-61F108AAD025}" type="presOf" srcId="{71B99FBE-B2F4-41C3-82AD-4F33078072EB}" destId="{50A095E1-C139-4942-B150-676B0632A688}" srcOrd="0" destOrd="0" presId="urn:microsoft.com/office/officeart/2005/8/layout/target1"/>
    <dgm:cxn modelId="{CBDA31A0-56A6-4EAC-9DE2-FDDA0620866F}" srcId="{71B99FBE-B2F4-41C3-82AD-4F33078072EB}" destId="{48C9E715-8D81-4D36-89FA-923F060847EA}" srcOrd="2" destOrd="0" parTransId="{11EED92A-9BAF-4B71-B9CC-339B06A360FD}" sibTransId="{608B83C6-94D1-47CC-A80E-AE976E764918}"/>
    <dgm:cxn modelId="{7F97AAE6-97E9-4329-A02F-627B19A819E7}" srcId="{71B99FBE-B2F4-41C3-82AD-4F33078072EB}" destId="{4145FD53-F559-44F5-9A62-6CA9CDD806F6}" srcOrd="0" destOrd="0" parTransId="{F15BD8C9-B558-4102-8F3E-257D84649F8F}" sibTransId="{9EABF26D-92DB-41D2-A8AB-ED2FCC94DEA8}"/>
    <dgm:cxn modelId="{7B9F50F9-3770-4107-A1C5-0BC05D1F7D20}" type="presOf" srcId="{C0CEFC09-F32E-42B1-870E-D77D85A9D5FE}" destId="{ACE68381-81FD-4B1E-B38E-0D1A1D73D05B}" srcOrd="0" destOrd="0" presId="urn:microsoft.com/office/officeart/2005/8/layout/target1"/>
    <dgm:cxn modelId="{BD766796-AA9D-43F0-9D09-B0718D42F216}" type="presParOf" srcId="{50A095E1-C139-4942-B150-676B0632A688}" destId="{C292E644-659A-4BC3-A11B-E3492132C4CD}" srcOrd="0" destOrd="0" presId="urn:microsoft.com/office/officeart/2005/8/layout/target1"/>
    <dgm:cxn modelId="{017CD92C-DA69-49F6-A66D-B6E3CA06CD46}" type="presParOf" srcId="{50A095E1-C139-4942-B150-676B0632A688}" destId="{AE3CDAEA-43DB-4DC4-ABBD-1C0264C9454C}" srcOrd="1" destOrd="0" presId="urn:microsoft.com/office/officeart/2005/8/layout/target1"/>
    <dgm:cxn modelId="{6E85B3CD-3088-405C-B6DF-AE54B84927FB}" type="presParOf" srcId="{50A095E1-C139-4942-B150-676B0632A688}" destId="{AD56E365-8070-47A9-860A-0AA3FC75647D}" srcOrd="2" destOrd="0" presId="urn:microsoft.com/office/officeart/2005/8/layout/target1"/>
    <dgm:cxn modelId="{8740EF61-0FE2-4927-AF7E-3E031E2C412F}" type="presParOf" srcId="{50A095E1-C139-4942-B150-676B0632A688}" destId="{A5357C13-3CCF-419F-964F-A00400448043}" srcOrd="3" destOrd="0" presId="urn:microsoft.com/office/officeart/2005/8/layout/target1"/>
    <dgm:cxn modelId="{CB3B8365-1312-410C-BCB3-2AD06E025178}" type="presParOf" srcId="{50A095E1-C139-4942-B150-676B0632A688}" destId="{47ACC5DB-FDC4-492D-BD88-4EED9F83D28B}" srcOrd="4" destOrd="0" presId="urn:microsoft.com/office/officeart/2005/8/layout/target1"/>
    <dgm:cxn modelId="{CE72DA77-E2BB-433C-BFBC-1F247DAF94E5}" type="presParOf" srcId="{50A095E1-C139-4942-B150-676B0632A688}" destId="{ACE68381-81FD-4B1E-B38E-0D1A1D73D05B}" srcOrd="5" destOrd="0" presId="urn:microsoft.com/office/officeart/2005/8/layout/target1"/>
    <dgm:cxn modelId="{8FF42F86-6F4B-4D09-8F43-0E0EC36A14E8}" type="presParOf" srcId="{50A095E1-C139-4942-B150-676B0632A688}" destId="{4193F904-36BA-47BB-B377-631C31506C03}" srcOrd="6" destOrd="0" presId="urn:microsoft.com/office/officeart/2005/8/layout/target1"/>
    <dgm:cxn modelId="{6780962C-458D-4609-A97A-81C0683CC315}" type="presParOf" srcId="{50A095E1-C139-4942-B150-676B0632A688}" destId="{870E3FEB-E6D2-4A20-8603-497A89449F82}" srcOrd="7" destOrd="0" presId="urn:microsoft.com/office/officeart/2005/8/layout/target1"/>
    <dgm:cxn modelId="{0490AB93-88EB-47CB-B18E-62DD3FA0E137}" type="presParOf" srcId="{50A095E1-C139-4942-B150-676B0632A688}" destId="{069C574C-B958-4262-9659-6840F2EAC6B7}" srcOrd="8" destOrd="0" presId="urn:microsoft.com/office/officeart/2005/8/layout/target1"/>
    <dgm:cxn modelId="{07A473A0-18A5-402E-B6B7-00B9B49D2390}" type="presParOf" srcId="{50A095E1-C139-4942-B150-676B0632A688}" destId="{D686026E-DBAC-44C2-8DEC-91C17F0AAC9F}" srcOrd="9" destOrd="0" presId="urn:microsoft.com/office/officeart/2005/8/layout/target1"/>
    <dgm:cxn modelId="{09BCA45E-CCE7-42A0-90B6-9C8BC2BF68D7}" type="presParOf" srcId="{50A095E1-C139-4942-B150-676B0632A688}" destId="{0AF0797A-47B2-49C9-8F65-0C02BC55E765}" srcOrd="10" destOrd="0" presId="urn:microsoft.com/office/officeart/2005/8/layout/target1"/>
    <dgm:cxn modelId="{9E48BE22-3DCE-4C29-85DF-D2FA8DA00873}" type="presParOf" srcId="{50A095E1-C139-4942-B150-676B0632A688}" destId="{05859185-F3D8-4935-AB9B-4481093E0428}" srcOrd="11" destOrd="0" presId="urn:microsoft.com/office/officeart/2005/8/layout/target1"/>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9C574C-B958-4262-9659-6840F2EAC6B7}">
      <dsp:nvSpPr>
        <dsp:cNvPr id="0" name=""/>
        <dsp:cNvSpPr/>
      </dsp:nvSpPr>
      <dsp:spPr>
        <a:xfrm>
          <a:off x="0" y="701040"/>
          <a:ext cx="1325880" cy="1325880"/>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lt1">
              <a:hueOff val="0"/>
              <a:satOff val="0"/>
              <a:lumOff val="0"/>
              <a:alphaOff val="0"/>
            </a:schemeClr>
          </a:solidFill>
          <a:prstDash val="solid"/>
          <a:miter lim="800000"/>
        </a:ln>
        <a:effectLst/>
        <a:scene3d>
          <a:camera prst="orthographicFront"/>
          <a:lightRig rig="flat" dir="t"/>
        </a:scene3d>
        <a:sp3d prstMaterial="dkEdge">
          <a:bevelT w="8200" h="38100"/>
        </a:sp3d>
      </dsp:spPr>
      <dsp:style>
        <a:lnRef idx="1">
          <a:scrgbClr r="0" g="0" b="0"/>
        </a:lnRef>
        <a:fillRef idx="2">
          <a:scrgbClr r="0" g="0" b="0"/>
        </a:fillRef>
        <a:effectRef idx="0">
          <a:scrgbClr r="0" g="0" b="0"/>
        </a:effectRef>
        <a:fontRef idx="minor">
          <a:schemeClr val="dk1"/>
        </a:fontRef>
      </dsp:style>
    </dsp:sp>
    <dsp:sp modelId="{47ACC5DB-FDC4-492D-BD88-4EED9F83D28B}">
      <dsp:nvSpPr>
        <dsp:cNvPr id="0" name=""/>
        <dsp:cNvSpPr/>
      </dsp:nvSpPr>
      <dsp:spPr>
        <a:xfrm>
          <a:off x="265175" y="966216"/>
          <a:ext cx="795528" cy="795528"/>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lt1">
              <a:hueOff val="0"/>
              <a:satOff val="0"/>
              <a:lumOff val="0"/>
              <a:alphaOff val="0"/>
            </a:schemeClr>
          </a:solidFill>
          <a:prstDash val="solid"/>
          <a:miter lim="800000"/>
        </a:ln>
        <a:effectLst/>
        <a:scene3d>
          <a:camera prst="orthographicFront"/>
          <a:lightRig rig="flat" dir="t"/>
        </a:scene3d>
        <a:sp3d prstMaterial="dkEdge">
          <a:bevelT w="8200" h="38100"/>
        </a:sp3d>
      </dsp:spPr>
      <dsp:style>
        <a:lnRef idx="1">
          <a:scrgbClr r="0" g="0" b="0"/>
        </a:lnRef>
        <a:fillRef idx="2">
          <a:scrgbClr r="0" g="0" b="0"/>
        </a:fillRef>
        <a:effectRef idx="0">
          <a:scrgbClr r="0" g="0" b="0"/>
        </a:effectRef>
        <a:fontRef idx="minor">
          <a:schemeClr val="dk1"/>
        </a:fontRef>
      </dsp:style>
    </dsp:sp>
    <dsp:sp modelId="{C292E644-659A-4BC3-A11B-E3492132C4CD}">
      <dsp:nvSpPr>
        <dsp:cNvPr id="0" name=""/>
        <dsp:cNvSpPr/>
      </dsp:nvSpPr>
      <dsp:spPr>
        <a:xfrm>
          <a:off x="530352" y="1231392"/>
          <a:ext cx="265176" cy="265176"/>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lt1">
              <a:hueOff val="0"/>
              <a:satOff val="0"/>
              <a:lumOff val="0"/>
              <a:alphaOff val="0"/>
            </a:schemeClr>
          </a:solidFill>
          <a:prstDash val="solid"/>
          <a:miter lim="800000"/>
        </a:ln>
        <a:effectLst/>
        <a:scene3d>
          <a:camera prst="orthographicFront"/>
          <a:lightRig rig="flat" dir="t"/>
        </a:scene3d>
        <a:sp3d prstMaterial="dkEdge">
          <a:bevelT w="8200" h="38100"/>
        </a:sp3d>
      </dsp:spPr>
      <dsp:style>
        <a:lnRef idx="1">
          <a:scrgbClr r="0" g="0" b="0"/>
        </a:lnRef>
        <a:fillRef idx="2">
          <a:scrgbClr r="0" g="0" b="0"/>
        </a:fillRef>
        <a:effectRef idx="0">
          <a:scrgbClr r="0" g="0" b="0"/>
        </a:effectRef>
        <a:fontRef idx="minor">
          <a:schemeClr val="dk1"/>
        </a:fontRef>
      </dsp:style>
    </dsp:sp>
    <dsp:sp modelId="{AE3CDAEA-43DB-4DC4-ABBD-1C0264C9454C}">
      <dsp:nvSpPr>
        <dsp:cNvPr id="0" name=""/>
        <dsp:cNvSpPr/>
      </dsp:nvSpPr>
      <dsp:spPr>
        <a:xfrm>
          <a:off x="1546860" y="259079"/>
          <a:ext cx="662940" cy="3867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21590" rIns="21590" bIns="21590" numCol="1" spcCol="1270" anchor="ctr" anchorCtr="0">
          <a:noAutofit/>
        </a:bodyPr>
        <a:lstStyle/>
        <a:p>
          <a:pPr marL="0" lvl="0" indent="0" algn="l" defTabSz="755650">
            <a:lnSpc>
              <a:spcPct val="90000"/>
            </a:lnSpc>
            <a:spcBef>
              <a:spcPct val="0"/>
            </a:spcBef>
            <a:spcAft>
              <a:spcPct val="35000"/>
            </a:spcAft>
            <a:buNone/>
          </a:pPr>
          <a:endParaRPr lang="en-US" sz="1700" kern="1200" dirty="0"/>
        </a:p>
      </dsp:txBody>
      <dsp:txXfrm>
        <a:off x="1546860" y="259079"/>
        <a:ext cx="662940" cy="386715"/>
      </dsp:txXfrm>
    </dsp:sp>
    <dsp:sp modelId="{AD56E365-8070-47A9-860A-0AA3FC75647D}">
      <dsp:nvSpPr>
        <dsp:cNvPr id="0" name=""/>
        <dsp:cNvSpPr/>
      </dsp:nvSpPr>
      <dsp:spPr>
        <a:xfrm>
          <a:off x="1381125" y="452437"/>
          <a:ext cx="165735" cy="0"/>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A5357C13-3CCF-419F-964F-A00400448043}">
      <dsp:nvSpPr>
        <dsp:cNvPr id="0" name=""/>
        <dsp:cNvSpPr/>
      </dsp:nvSpPr>
      <dsp:spPr>
        <a:xfrm rot="5400000">
          <a:off x="566040" y="549558"/>
          <a:ext cx="911321" cy="717522"/>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ACE68381-81FD-4B1E-B38E-0D1A1D73D05B}">
      <dsp:nvSpPr>
        <dsp:cNvPr id="0" name=""/>
        <dsp:cNvSpPr/>
      </dsp:nvSpPr>
      <dsp:spPr>
        <a:xfrm>
          <a:off x="1546860" y="645795"/>
          <a:ext cx="662940" cy="3867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21590" rIns="21590" bIns="21590" numCol="1" spcCol="1270" anchor="ctr" anchorCtr="0">
          <a:noAutofit/>
        </a:bodyPr>
        <a:lstStyle/>
        <a:p>
          <a:pPr marL="0" lvl="0" indent="0" algn="l" defTabSz="755650">
            <a:lnSpc>
              <a:spcPct val="90000"/>
            </a:lnSpc>
            <a:spcBef>
              <a:spcPct val="0"/>
            </a:spcBef>
            <a:spcAft>
              <a:spcPct val="35000"/>
            </a:spcAft>
            <a:buNone/>
          </a:pPr>
          <a:endParaRPr lang="en-US" sz="1700" kern="1200"/>
        </a:p>
      </dsp:txBody>
      <dsp:txXfrm>
        <a:off x="1546860" y="645795"/>
        <a:ext cx="662940" cy="386715"/>
      </dsp:txXfrm>
    </dsp:sp>
    <dsp:sp modelId="{4193F904-36BA-47BB-B377-631C31506C03}">
      <dsp:nvSpPr>
        <dsp:cNvPr id="0" name=""/>
        <dsp:cNvSpPr/>
      </dsp:nvSpPr>
      <dsp:spPr>
        <a:xfrm>
          <a:off x="1381125" y="839152"/>
          <a:ext cx="165735" cy="0"/>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870E3FEB-E6D2-4A20-8603-497A89449F82}">
      <dsp:nvSpPr>
        <dsp:cNvPr id="0" name=""/>
        <dsp:cNvSpPr/>
      </dsp:nvSpPr>
      <dsp:spPr>
        <a:xfrm rot="5400000">
          <a:off x="761651" y="930240"/>
          <a:ext cx="710141" cy="527479"/>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D686026E-DBAC-44C2-8DEC-91C17F0AAC9F}">
      <dsp:nvSpPr>
        <dsp:cNvPr id="0" name=""/>
        <dsp:cNvSpPr/>
      </dsp:nvSpPr>
      <dsp:spPr>
        <a:xfrm>
          <a:off x="1546860" y="1032510"/>
          <a:ext cx="662940" cy="3867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21590" rIns="21590" bIns="21590" numCol="1" spcCol="1270" anchor="ctr" anchorCtr="0">
          <a:noAutofit/>
        </a:bodyPr>
        <a:lstStyle/>
        <a:p>
          <a:pPr marL="0" lvl="0" indent="0" algn="l" defTabSz="755650">
            <a:lnSpc>
              <a:spcPct val="90000"/>
            </a:lnSpc>
            <a:spcBef>
              <a:spcPct val="0"/>
            </a:spcBef>
            <a:spcAft>
              <a:spcPct val="35000"/>
            </a:spcAft>
            <a:buNone/>
          </a:pPr>
          <a:endParaRPr lang="en-US" sz="1700" kern="1200" dirty="0"/>
        </a:p>
      </dsp:txBody>
      <dsp:txXfrm>
        <a:off x="1546860" y="1032510"/>
        <a:ext cx="662940" cy="386715"/>
      </dsp:txXfrm>
    </dsp:sp>
    <dsp:sp modelId="{0AF0797A-47B2-49C9-8F65-0C02BC55E765}">
      <dsp:nvSpPr>
        <dsp:cNvPr id="0" name=""/>
        <dsp:cNvSpPr/>
      </dsp:nvSpPr>
      <dsp:spPr>
        <a:xfrm>
          <a:off x="1381125" y="1225867"/>
          <a:ext cx="165735" cy="0"/>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05859185-F3D8-4935-AB9B-4481093E0428}">
      <dsp:nvSpPr>
        <dsp:cNvPr id="0" name=""/>
        <dsp:cNvSpPr/>
      </dsp:nvSpPr>
      <dsp:spPr>
        <a:xfrm rot="5400000">
          <a:off x="957506" y="1310613"/>
          <a:ext cx="507370" cy="337436"/>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9C574C-B958-4262-9659-6840F2EAC6B7}">
      <dsp:nvSpPr>
        <dsp:cNvPr id="0" name=""/>
        <dsp:cNvSpPr/>
      </dsp:nvSpPr>
      <dsp:spPr>
        <a:xfrm>
          <a:off x="0" y="701040"/>
          <a:ext cx="1325880" cy="1325880"/>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lt1">
              <a:hueOff val="0"/>
              <a:satOff val="0"/>
              <a:lumOff val="0"/>
              <a:alphaOff val="0"/>
            </a:schemeClr>
          </a:solidFill>
          <a:prstDash val="solid"/>
          <a:miter lim="800000"/>
        </a:ln>
        <a:effectLst/>
        <a:scene3d>
          <a:camera prst="orthographicFront"/>
          <a:lightRig rig="flat" dir="t"/>
        </a:scene3d>
        <a:sp3d prstMaterial="dkEdge">
          <a:bevelT w="8200" h="38100"/>
        </a:sp3d>
      </dsp:spPr>
      <dsp:style>
        <a:lnRef idx="1">
          <a:scrgbClr r="0" g="0" b="0"/>
        </a:lnRef>
        <a:fillRef idx="2">
          <a:scrgbClr r="0" g="0" b="0"/>
        </a:fillRef>
        <a:effectRef idx="0">
          <a:scrgbClr r="0" g="0" b="0"/>
        </a:effectRef>
        <a:fontRef idx="minor">
          <a:schemeClr val="dk1"/>
        </a:fontRef>
      </dsp:style>
    </dsp:sp>
    <dsp:sp modelId="{47ACC5DB-FDC4-492D-BD88-4EED9F83D28B}">
      <dsp:nvSpPr>
        <dsp:cNvPr id="0" name=""/>
        <dsp:cNvSpPr/>
      </dsp:nvSpPr>
      <dsp:spPr>
        <a:xfrm>
          <a:off x="265175" y="966216"/>
          <a:ext cx="795528" cy="795528"/>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lt1">
              <a:hueOff val="0"/>
              <a:satOff val="0"/>
              <a:lumOff val="0"/>
              <a:alphaOff val="0"/>
            </a:schemeClr>
          </a:solidFill>
          <a:prstDash val="solid"/>
          <a:miter lim="800000"/>
        </a:ln>
        <a:effectLst/>
        <a:scene3d>
          <a:camera prst="orthographicFront"/>
          <a:lightRig rig="flat" dir="t"/>
        </a:scene3d>
        <a:sp3d prstMaterial="dkEdge">
          <a:bevelT w="8200" h="38100"/>
        </a:sp3d>
      </dsp:spPr>
      <dsp:style>
        <a:lnRef idx="1">
          <a:scrgbClr r="0" g="0" b="0"/>
        </a:lnRef>
        <a:fillRef idx="2">
          <a:scrgbClr r="0" g="0" b="0"/>
        </a:fillRef>
        <a:effectRef idx="0">
          <a:scrgbClr r="0" g="0" b="0"/>
        </a:effectRef>
        <a:fontRef idx="minor">
          <a:schemeClr val="dk1"/>
        </a:fontRef>
      </dsp:style>
    </dsp:sp>
    <dsp:sp modelId="{C292E644-659A-4BC3-A11B-E3492132C4CD}">
      <dsp:nvSpPr>
        <dsp:cNvPr id="0" name=""/>
        <dsp:cNvSpPr/>
      </dsp:nvSpPr>
      <dsp:spPr>
        <a:xfrm>
          <a:off x="530352" y="1231392"/>
          <a:ext cx="265176" cy="265176"/>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lt1">
              <a:hueOff val="0"/>
              <a:satOff val="0"/>
              <a:lumOff val="0"/>
              <a:alphaOff val="0"/>
            </a:schemeClr>
          </a:solidFill>
          <a:prstDash val="solid"/>
          <a:miter lim="800000"/>
        </a:ln>
        <a:effectLst/>
        <a:scene3d>
          <a:camera prst="orthographicFront"/>
          <a:lightRig rig="flat" dir="t"/>
        </a:scene3d>
        <a:sp3d prstMaterial="dkEdge">
          <a:bevelT w="8200" h="38100"/>
        </a:sp3d>
      </dsp:spPr>
      <dsp:style>
        <a:lnRef idx="1">
          <a:scrgbClr r="0" g="0" b="0"/>
        </a:lnRef>
        <a:fillRef idx="2">
          <a:scrgbClr r="0" g="0" b="0"/>
        </a:fillRef>
        <a:effectRef idx="0">
          <a:scrgbClr r="0" g="0" b="0"/>
        </a:effectRef>
        <a:fontRef idx="minor">
          <a:schemeClr val="dk1"/>
        </a:fontRef>
      </dsp:style>
    </dsp:sp>
    <dsp:sp modelId="{AE3CDAEA-43DB-4DC4-ABBD-1C0264C9454C}">
      <dsp:nvSpPr>
        <dsp:cNvPr id="0" name=""/>
        <dsp:cNvSpPr/>
      </dsp:nvSpPr>
      <dsp:spPr>
        <a:xfrm>
          <a:off x="1546860" y="259079"/>
          <a:ext cx="662940" cy="3867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21590" rIns="21590" bIns="21590" numCol="1" spcCol="1270" anchor="ctr" anchorCtr="0">
          <a:noAutofit/>
        </a:bodyPr>
        <a:lstStyle/>
        <a:p>
          <a:pPr marL="0" lvl="0" indent="0" algn="l" defTabSz="755650">
            <a:lnSpc>
              <a:spcPct val="90000"/>
            </a:lnSpc>
            <a:spcBef>
              <a:spcPct val="0"/>
            </a:spcBef>
            <a:spcAft>
              <a:spcPct val="35000"/>
            </a:spcAft>
            <a:buNone/>
          </a:pPr>
          <a:endParaRPr lang="en-US" sz="1700" kern="1200" dirty="0"/>
        </a:p>
      </dsp:txBody>
      <dsp:txXfrm>
        <a:off x="1546860" y="259079"/>
        <a:ext cx="662940" cy="386715"/>
      </dsp:txXfrm>
    </dsp:sp>
    <dsp:sp modelId="{AD56E365-8070-47A9-860A-0AA3FC75647D}">
      <dsp:nvSpPr>
        <dsp:cNvPr id="0" name=""/>
        <dsp:cNvSpPr/>
      </dsp:nvSpPr>
      <dsp:spPr>
        <a:xfrm>
          <a:off x="1381125" y="452437"/>
          <a:ext cx="165735" cy="0"/>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A5357C13-3CCF-419F-964F-A00400448043}">
      <dsp:nvSpPr>
        <dsp:cNvPr id="0" name=""/>
        <dsp:cNvSpPr/>
      </dsp:nvSpPr>
      <dsp:spPr>
        <a:xfrm rot="5400000">
          <a:off x="566040" y="549558"/>
          <a:ext cx="911321" cy="717522"/>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ACE68381-81FD-4B1E-B38E-0D1A1D73D05B}">
      <dsp:nvSpPr>
        <dsp:cNvPr id="0" name=""/>
        <dsp:cNvSpPr/>
      </dsp:nvSpPr>
      <dsp:spPr>
        <a:xfrm>
          <a:off x="1546860" y="645795"/>
          <a:ext cx="662940" cy="3867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21590" rIns="21590" bIns="21590" numCol="1" spcCol="1270" anchor="ctr" anchorCtr="0">
          <a:noAutofit/>
        </a:bodyPr>
        <a:lstStyle/>
        <a:p>
          <a:pPr marL="0" lvl="0" indent="0" algn="l" defTabSz="755650">
            <a:lnSpc>
              <a:spcPct val="90000"/>
            </a:lnSpc>
            <a:spcBef>
              <a:spcPct val="0"/>
            </a:spcBef>
            <a:spcAft>
              <a:spcPct val="35000"/>
            </a:spcAft>
            <a:buNone/>
          </a:pPr>
          <a:endParaRPr lang="en-US" sz="1700" kern="1200"/>
        </a:p>
      </dsp:txBody>
      <dsp:txXfrm>
        <a:off x="1546860" y="645795"/>
        <a:ext cx="662940" cy="386715"/>
      </dsp:txXfrm>
    </dsp:sp>
    <dsp:sp modelId="{4193F904-36BA-47BB-B377-631C31506C03}">
      <dsp:nvSpPr>
        <dsp:cNvPr id="0" name=""/>
        <dsp:cNvSpPr/>
      </dsp:nvSpPr>
      <dsp:spPr>
        <a:xfrm>
          <a:off x="1381125" y="839152"/>
          <a:ext cx="165735" cy="0"/>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870E3FEB-E6D2-4A20-8603-497A89449F82}">
      <dsp:nvSpPr>
        <dsp:cNvPr id="0" name=""/>
        <dsp:cNvSpPr/>
      </dsp:nvSpPr>
      <dsp:spPr>
        <a:xfrm rot="5400000">
          <a:off x="761651" y="930240"/>
          <a:ext cx="710141" cy="527479"/>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D686026E-DBAC-44C2-8DEC-91C17F0AAC9F}">
      <dsp:nvSpPr>
        <dsp:cNvPr id="0" name=""/>
        <dsp:cNvSpPr/>
      </dsp:nvSpPr>
      <dsp:spPr>
        <a:xfrm>
          <a:off x="1546860" y="1032510"/>
          <a:ext cx="662940" cy="3867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21590" rIns="21590" bIns="21590" numCol="1" spcCol="1270" anchor="ctr" anchorCtr="0">
          <a:noAutofit/>
        </a:bodyPr>
        <a:lstStyle/>
        <a:p>
          <a:pPr marL="0" lvl="0" indent="0" algn="l" defTabSz="755650">
            <a:lnSpc>
              <a:spcPct val="90000"/>
            </a:lnSpc>
            <a:spcBef>
              <a:spcPct val="0"/>
            </a:spcBef>
            <a:spcAft>
              <a:spcPct val="35000"/>
            </a:spcAft>
            <a:buNone/>
          </a:pPr>
          <a:endParaRPr lang="en-US" sz="1700" kern="1200"/>
        </a:p>
      </dsp:txBody>
      <dsp:txXfrm>
        <a:off x="1546860" y="1032510"/>
        <a:ext cx="662940" cy="386715"/>
      </dsp:txXfrm>
    </dsp:sp>
    <dsp:sp modelId="{0AF0797A-47B2-49C9-8F65-0C02BC55E765}">
      <dsp:nvSpPr>
        <dsp:cNvPr id="0" name=""/>
        <dsp:cNvSpPr/>
      </dsp:nvSpPr>
      <dsp:spPr>
        <a:xfrm>
          <a:off x="1381125" y="1225867"/>
          <a:ext cx="165735" cy="0"/>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05859185-F3D8-4935-AB9B-4481093E0428}">
      <dsp:nvSpPr>
        <dsp:cNvPr id="0" name=""/>
        <dsp:cNvSpPr/>
      </dsp:nvSpPr>
      <dsp:spPr>
        <a:xfrm rot="5400000">
          <a:off x="957506" y="1310613"/>
          <a:ext cx="507370" cy="337436"/>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9C574C-B958-4262-9659-6840F2EAC6B7}">
      <dsp:nvSpPr>
        <dsp:cNvPr id="0" name=""/>
        <dsp:cNvSpPr/>
      </dsp:nvSpPr>
      <dsp:spPr>
        <a:xfrm>
          <a:off x="0" y="701040"/>
          <a:ext cx="1325880" cy="1325880"/>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lt1">
              <a:hueOff val="0"/>
              <a:satOff val="0"/>
              <a:lumOff val="0"/>
              <a:alphaOff val="0"/>
            </a:schemeClr>
          </a:solidFill>
          <a:prstDash val="solid"/>
          <a:miter lim="800000"/>
        </a:ln>
        <a:effectLst/>
        <a:scene3d>
          <a:camera prst="orthographicFront"/>
          <a:lightRig rig="flat" dir="t"/>
        </a:scene3d>
        <a:sp3d prstMaterial="dkEdge">
          <a:bevelT w="8200" h="38100"/>
        </a:sp3d>
      </dsp:spPr>
      <dsp:style>
        <a:lnRef idx="1">
          <a:scrgbClr r="0" g="0" b="0"/>
        </a:lnRef>
        <a:fillRef idx="2">
          <a:scrgbClr r="0" g="0" b="0"/>
        </a:fillRef>
        <a:effectRef idx="0">
          <a:scrgbClr r="0" g="0" b="0"/>
        </a:effectRef>
        <a:fontRef idx="minor">
          <a:schemeClr val="dk1"/>
        </a:fontRef>
      </dsp:style>
    </dsp:sp>
    <dsp:sp modelId="{47ACC5DB-FDC4-492D-BD88-4EED9F83D28B}">
      <dsp:nvSpPr>
        <dsp:cNvPr id="0" name=""/>
        <dsp:cNvSpPr/>
      </dsp:nvSpPr>
      <dsp:spPr>
        <a:xfrm>
          <a:off x="265175" y="966216"/>
          <a:ext cx="795528" cy="795528"/>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lt1">
              <a:hueOff val="0"/>
              <a:satOff val="0"/>
              <a:lumOff val="0"/>
              <a:alphaOff val="0"/>
            </a:schemeClr>
          </a:solidFill>
          <a:prstDash val="solid"/>
          <a:miter lim="800000"/>
        </a:ln>
        <a:effectLst/>
        <a:scene3d>
          <a:camera prst="orthographicFront"/>
          <a:lightRig rig="flat" dir="t"/>
        </a:scene3d>
        <a:sp3d prstMaterial="dkEdge">
          <a:bevelT w="8200" h="38100"/>
        </a:sp3d>
      </dsp:spPr>
      <dsp:style>
        <a:lnRef idx="1">
          <a:scrgbClr r="0" g="0" b="0"/>
        </a:lnRef>
        <a:fillRef idx="2">
          <a:scrgbClr r="0" g="0" b="0"/>
        </a:fillRef>
        <a:effectRef idx="0">
          <a:scrgbClr r="0" g="0" b="0"/>
        </a:effectRef>
        <a:fontRef idx="minor">
          <a:schemeClr val="dk1"/>
        </a:fontRef>
      </dsp:style>
    </dsp:sp>
    <dsp:sp modelId="{C292E644-659A-4BC3-A11B-E3492132C4CD}">
      <dsp:nvSpPr>
        <dsp:cNvPr id="0" name=""/>
        <dsp:cNvSpPr/>
      </dsp:nvSpPr>
      <dsp:spPr>
        <a:xfrm>
          <a:off x="530352" y="1231392"/>
          <a:ext cx="265176" cy="265176"/>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lt1">
              <a:hueOff val="0"/>
              <a:satOff val="0"/>
              <a:lumOff val="0"/>
              <a:alphaOff val="0"/>
            </a:schemeClr>
          </a:solidFill>
          <a:prstDash val="solid"/>
          <a:miter lim="800000"/>
        </a:ln>
        <a:effectLst/>
        <a:scene3d>
          <a:camera prst="orthographicFront"/>
          <a:lightRig rig="flat" dir="t"/>
        </a:scene3d>
        <a:sp3d prstMaterial="dkEdge">
          <a:bevelT w="8200" h="38100"/>
        </a:sp3d>
      </dsp:spPr>
      <dsp:style>
        <a:lnRef idx="1">
          <a:scrgbClr r="0" g="0" b="0"/>
        </a:lnRef>
        <a:fillRef idx="2">
          <a:scrgbClr r="0" g="0" b="0"/>
        </a:fillRef>
        <a:effectRef idx="0">
          <a:scrgbClr r="0" g="0" b="0"/>
        </a:effectRef>
        <a:fontRef idx="minor">
          <a:schemeClr val="dk1"/>
        </a:fontRef>
      </dsp:style>
    </dsp:sp>
    <dsp:sp modelId="{AE3CDAEA-43DB-4DC4-ABBD-1C0264C9454C}">
      <dsp:nvSpPr>
        <dsp:cNvPr id="0" name=""/>
        <dsp:cNvSpPr/>
      </dsp:nvSpPr>
      <dsp:spPr>
        <a:xfrm>
          <a:off x="1546860" y="259079"/>
          <a:ext cx="662940" cy="3867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21590" rIns="21590" bIns="21590" numCol="1" spcCol="1270" anchor="ctr" anchorCtr="0">
          <a:noAutofit/>
        </a:bodyPr>
        <a:lstStyle/>
        <a:p>
          <a:pPr marL="0" lvl="0" indent="0" algn="l" defTabSz="755650">
            <a:lnSpc>
              <a:spcPct val="90000"/>
            </a:lnSpc>
            <a:spcBef>
              <a:spcPct val="0"/>
            </a:spcBef>
            <a:spcAft>
              <a:spcPct val="35000"/>
            </a:spcAft>
            <a:buNone/>
          </a:pPr>
          <a:endParaRPr lang="en-US" sz="1700" kern="1200" dirty="0"/>
        </a:p>
      </dsp:txBody>
      <dsp:txXfrm>
        <a:off x="1546860" y="259079"/>
        <a:ext cx="662940" cy="386715"/>
      </dsp:txXfrm>
    </dsp:sp>
    <dsp:sp modelId="{AD56E365-8070-47A9-860A-0AA3FC75647D}">
      <dsp:nvSpPr>
        <dsp:cNvPr id="0" name=""/>
        <dsp:cNvSpPr/>
      </dsp:nvSpPr>
      <dsp:spPr>
        <a:xfrm>
          <a:off x="1381125" y="452437"/>
          <a:ext cx="165735" cy="0"/>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A5357C13-3CCF-419F-964F-A00400448043}">
      <dsp:nvSpPr>
        <dsp:cNvPr id="0" name=""/>
        <dsp:cNvSpPr/>
      </dsp:nvSpPr>
      <dsp:spPr>
        <a:xfrm rot="5400000">
          <a:off x="566040" y="549558"/>
          <a:ext cx="911321" cy="717522"/>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ACE68381-81FD-4B1E-B38E-0D1A1D73D05B}">
      <dsp:nvSpPr>
        <dsp:cNvPr id="0" name=""/>
        <dsp:cNvSpPr/>
      </dsp:nvSpPr>
      <dsp:spPr>
        <a:xfrm>
          <a:off x="1546860" y="645795"/>
          <a:ext cx="662940" cy="3867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21590" rIns="21590" bIns="21590" numCol="1" spcCol="1270" anchor="ctr" anchorCtr="0">
          <a:noAutofit/>
        </a:bodyPr>
        <a:lstStyle/>
        <a:p>
          <a:pPr marL="0" lvl="0" indent="0" algn="l" defTabSz="755650">
            <a:lnSpc>
              <a:spcPct val="90000"/>
            </a:lnSpc>
            <a:spcBef>
              <a:spcPct val="0"/>
            </a:spcBef>
            <a:spcAft>
              <a:spcPct val="35000"/>
            </a:spcAft>
            <a:buNone/>
          </a:pPr>
          <a:endParaRPr lang="en-US" sz="1700" kern="1200"/>
        </a:p>
      </dsp:txBody>
      <dsp:txXfrm>
        <a:off x="1546860" y="645795"/>
        <a:ext cx="662940" cy="386715"/>
      </dsp:txXfrm>
    </dsp:sp>
    <dsp:sp modelId="{4193F904-36BA-47BB-B377-631C31506C03}">
      <dsp:nvSpPr>
        <dsp:cNvPr id="0" name=""/>
        <dsp:cNvSpPr/>
      </dsp:nvSpPr>
      <dsp:spPr>
        <a:xfrm>
          <a:off x="1381125" y="839152"/>
          <a:ext cx="165735" cy="0"/>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870E3FEB-E6D2-4A20-8603-497A89449F82}">
      <dsp:nvSpPr>
        <dsp:cNvPr id="0" name=""/>
        <dsp:cNvSpPr/>
      </dsp:nvSpPr>
      <dsp:spPr>
        <a:xfrm rot="5400000">
          <a:off x="761651" y="930240"/>
          <a:ext cx="710141" cy="527479"/>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D686026E-DBAC-44C2-8DEC-91C17F0AAC9F}">
      <dsp:nvSpPr>
        <dsp:cNvPr id="0" name=""/>
        <dsp:cNvSpPr/>
      </dsp:nvSpPr>
      <dsp:spPr>
        <a:xfrm>
          <a:off x="1546860" y="1032510"/>
          <a:ext cx="662940" cy="3867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21590" rIns="21590" bIns="21590" numCol="1" spcCol="1270" anchor="ctr" anchorCtr="0">
          <a:noAutofit/>
        </a:bodyPr>
        <a:lstStyle/>
        <a:p>
          <a:pPr marL="0" lvl="0" indent="0" algn="l" defTabSz="755650">
            <a:lnSpc>
              <a:spcPct val="90000"/>
            </a:lnSpc>
            <a:spcBef>
              <a:spcPct val="0"/>
            </a:spcBef>
            <a:spcAft>
              <a:spcPct val="35000"/>
            </a:spcAft>
            <a:buNone/>
          </a:pPr>
          <a:endParaRPr lang="en-US" sz="1700" kern="1200"/>
        </a:p>
      </dsp:txBody>
      <dsp:txXfrm>
        <a:off x="1546860" y="1032510"/>
        <a:ext cx="662940" cy="386715"/>
      </dsp:txXfrm>
    </dsp:sp>
    <dsp:sp modelId="{0AF0797A-47B2-49C9-8F65-0C02BC55E765}">
      <dsp:nvSpPr>
        <dsp:cNvPr id="0" name=""/>
        <dsp:cNvSpPr/>
      </dsp:nvSpPr>
      <dsp:spPr>
        <a:xfrm>
          <a:off x="1381125" y="1225867"/>
          <a:ext cx="165735" cy="0"/>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05859185-F3D8-4935-AB9B-4481093E0428}">
      <dsp:nvSpPr>
        <dsp:cNvPr id="0" name=""/>
        <dsp:cNvSpPr/>
      </dsp:nvSpPr>
      <dsp:spPr>
        <a:xfrm rot="5400000">
          <a:off x="957506" y="1310613"/>
          <a:ext cx="507370" cy="337436"/>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9C574C-B958-4262-9659-6840F2EAC6B7}">
      <dsp:nvSpPr>
        <dsp:cNvPr id="0" name=""/>
        <dsp:cNvSpPr/>
      </dsp:nvSpPr>
      <dsp:spPr>
        <a:xfrm>
          <a:off x="0" y="701040"/>
          <a:ext cx="1325880" cy="1325880"/>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lt1">
              <a:hueOff val="0"/>
              <a:satOff val="0"/>
              <a:lumOff val="0"/>
              <a:alphaOff val="0"/>
            </a:schemeClr>
          </a:solidFill>
          <a:prstDash val="solid"/>
          <a:miter lim="800000"/>
        </a:ln>
        <a:effectLst/>
        <a:scene3d>
          <a:camera prst="orthographicFront"/>
          <a:lightRig rig="flat" dir="t"/>
        </a:scene3d>
        <a:sp3d prstMaterial="dkEdge">
          <a:bevelT w="8200" h="38100"/>
        </a:sp3d>
      </dsp:spPr>
      <dsp:style>
        <a:lnRef idx="1">
          <a:scrgbClr r="0" g="0" b="0"/>
        </a:lnRef>
        <a:fillRef idx="2">
          <a:scrgbClr r="0" g="0" b="0"/>
        </a:fillRef>
        <a:effectRef idx="0">
          <a:scrgbClr r="0" g="0" b="0"/>
        </a:effectRef>
        <a:fontRef idx="minor">
          <a:schemeClr val="dk1"/>
        </a:fontRef>
      </dsp:style>
    </dsp:sp>
    <dsp:sp modelId="{47ACC5DB-FDC4-492D-BD88-4EED9F83D28B}">
      <dsp:nvSpPr>
        <dsp:cNvPr id="0" name=""/>
        <dsp:cNvSpPr/>
      </dsp:nvSpPr>
      <dsp:spPr>
        <a:xfrm>
          <a:off x="265175" y="966216"/>
          <a:ext cx="795528" cy="795528"/>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lt1">
              <a:hueOff val="0"/>
              <a:satOff val="0"/>
              <a:lumOff val="0"/>
              <a:alphaOff val="0"/>
            </a:schemeClr>
          </a:solidFill>
          <a:prstDash val="solid"/>
          <a:miter lim="800000"/>
        </a:ln>
        <a:effectLst/>
        <a:scene3d>
          <a:camera prst="orthographicFront"/>
          <a:lightRig rig="flat" dir="t"/>
        </a:scene3d>
        <a:sp3d prstMaterial="dkEdge">
          <a:bevelT w="8200" h="38100"/>
        </a:sp3d>
      </dsp:spPr>
      <dsp:style>
        <a:lnRef idx="1">
          <a:scrgbClr r="0" g="0" b="0"/>
        </a:lnRef>
        <a:fillRef idx="2">
          <a:scrgbClr r="0" g="0" b="0"/>
        </a:fillRef>
        <a:effectRef idx="0">
          <a:scrgbClr r="0" g="0" b="0"/>
        </a:effectRef>
        <a:fontRef idx="minor">
          <a:schemeClr val="dk1"/>
        </a:fontRef>
      </dsp:style>
    </dsp:sp>
    <dsp:sp modelId="{C292E644-659A-4BC3-A11B-E3492132C4CD}">
      <dsp:nvSpPr>
        <dsp:cNvPr id="0" name=""/>
        <dsp:cNvSpPr/>
      </dsp:nvSpPr>
      <dsp:spPr>
        <a:xfrm>
          <a:off x="530352" y="1231392"/>
          <a:ext cx="265176" cy="265176"/>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lt1">
              <a:hueOff val="0"/>
              <a:satOff val="0"/>
              <a:lumOff val="0"/>
              <a:alphaOff val="0"/>
            </a:schemeClr>
          </a:solidFill>
          <a:prstDash val="solid"/>
          <a:miter lim="800000"/>
        </a:ln>
        <a:effectLst/>
        <a:scene3d>
          <a:camera prst="orthographicFront"/>
          <a:lightRig rig="flat" dir="t"/>
        </a:scene3d>
        <a:sp3d prstMaterial="dkEdge">
          <a:bevelT w="8200" h="38100"/>
        </a:sp3d>
      </dsp:spPr>
      <dsp:style>
        <a:lnRef idx="1">
          <a:scrgbClr r="0" g="0" b="0"/>
        </a:lnRef>
        <a:fillRef idx="2">
          <a:scrgbClr r="0" g="0" b="0"/>
        </a:fillRef>
        <a:effectRef idx="0">
          <a:scrgbClr r="0" g="0" b="0"/>
        </a:effectRef>
        <a:fontRef idx="minor">
          <a:schemeClr val="dk1"/>
        </a:fontRef>
      </dsp:style>
    </dsp:sp>
    <dsp:sp modelId="{AE3CDAEA-43DB-4DC4-ABBD-1C0264C9454C}">
      <dsp:nvSpPr>
        <dsp:cNvPr id="0" name=""/>
        <dsp:cNvSpPr/>
      </dsp:nvSpPr>
      <dsp:spPr>
        <a:xfrm>
          <a:off x="1546860" y="259079"/>
          <a:ext cx="662940" cy="3867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21590" rIns="21590" bIns="21590" numCol="1" spcCol="1270" anchor="ctr" anchorCtr="0">
          <a:noAutofit/>
        </a:bodyPr>
        <a:lstStyle/>
        <a:p>
          <a:pPr marL="0" lvl="0" indent="0" algn="l" defTabSz="755650">
            <a:lnSpc>
              <a:spcPct val="90000"/>
            </a:lnSpc>
            <a:spcBef>
              <a:spcPct val="0"/>
            </a:spcBef>
            <a:spcAft>
              <a:spcPct val="35000"/>
            </a:spcAft>
            <a:buNone/>
          </a:pPr>
          <a:endParaRPr lang="en-US" sz="1700" kern="1200" dirty="0"/>
        </a:p>
      </dsp:txBody>
      <dsp:txXfrm>
        <a:off x="1546860" y="259079"/>
        <a:ext cx="662940" cy="386715"/>
      </dsp:txXfrm>
    </dsp:sp>
    <dsp:sp modelId="{AD56E365-8070-47A9-860A-0AA3FC75647D}">
      <dsp:nvSpPr>
        <dsp:cNvPr id="0" name=""/>
        <dsp:cNvSpPr/>
      </dsp:nvSpPr>
      <dsp:spPr>
        <a:xfrm>
          <a:off x="1381125" y="452437"/>
          <a:ext cx="165735" cy="0"/>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A5357C13-3CCF-419F-964F-A00400448043}">
      <dsp:nvSpPr>
        <dsp:cNvPr id="0" name=""/>
        <dsp:cNvSpPr/>
      </dsp:nvSpPr>
      <dsp:spPr>
        <a:xfrm rot="5400000">
          <a:off x="429983" y="96899"/>
          <a:ext cx="911321" cy="717522"/>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ACE68381-81FD-4B1E-B38E-0D1A1D73D05B}">
      <dsp:nvSpPr>
        <dsp:cNvPr id="0" name=""/>
        <dsp:cNvSpPr/>
      </dsp:nvSpPr>
      <dsp:spPr>
        <a:xfrm>
          <a:off x="1546860" y="645795"/>
          <a:ext cx="662940" cy="3867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21590" rIns="21590" bIns="21590" numCol="1" spcCol="1270" anchor="ctr" anchorCtr="0">
          <a:noAutofit/>
        </a:bodyPr>
        <a:lstStyle/>
        <a:p>
          <a:pPr marL="0" lvl="0" indent="0" algn="l" defTabSz="755650">
            <a:lnSpc>
              <a:spcPct val="90000"/>
            </a:lnSpc>
            <a:spcBef>
              <a:spcPct val="0"/>
            </a:spcBef>
            <a:spcAft>
              <a:spcPct val="35000"/>
            </a:spcAft>
            <a:buNone/>
          </a:pPr>
          <a:endParaRPr lang="en-US" sz="1700" kern="1200"/>
        </a:p>
      </dsp:txBody>
      <dsp:txXfrm>
        <a:off x="1546860" y="645795"/>
        <a:ext cx="662940" cy="386715"/>
      </dsp:txXfrm>
    </dsp:sp>
    <dsp:sp modelId="{4193F904-36BA-47BB-B377-631C31506C03}">
      <dsp:nvSpPr>
        <dsp:cNvPr id="0" name=""/>
        <dsp:cNvSpPr/>
      </dsp:nvSpPr>
      <dsp:spPr>
        <a:xfrm>
          <a:off x="1381125" y="839152"/>
          <a:ext cx="165735" cy="0"/>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870E3FEB-E6D2-4A20-8603-497A89449F82}">
      <dsp:nvSpPr>
        <dsp:cNvPr id="0" name=""/>
        <dsp:cNvSpPr/>
      </dsp:nvSpPr>
      <dsp:spPr>
        <a:xfrm rot="5400000">
          <a:off x="761651" y="930240"/>
          <a:ext cx="710141" cy="527479"/>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D686026E-DBAC-44C2-8DEC-91C17F0AAC9F}">
      <dsp:nvSpPr>
        <dsp:cNvPr id="0" name=""/>
        <dsp:cNvSpPr/>
      </dsp:nvSpPr>
      <dsp:spPr>
        <a:xfrm>
          <a:off x="1546860" y="1032510"/>
          <a:ext cx="662940" cy="3867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21590" rIns="21590" bIns="21590" numCol="1" spcCol="1270" anchor="ctr" anchorCtr="0">
          <a:noAutofit/>
        </a:bodyPr>
        <a:lstStyle/>
        <a:p>
          <a:pPr marL="0" lvl="0" indent="0" algn="l" defTabSz="755650">
            <a:lnSpc>
              <a:spcPct val="90000"/>
            </a:lnSpc>
            <a:spcBef>
              <a:spcPct val="0"/>
            </a:spcBef>
            <a:spcAft>
              <a:spcPct val="35000"/>
            </a:spcAft>
            <a:buNone/>
          </a:pPr>
          <a:endParaRPr lang="en-US" sz="1700" kern="1200"/>
        </a:p>
      </dsp:txBody>
      <dsp:txXfrm>
        <a:off x="1546860" y="1032510"/>
        <a:ext cx="662940" cy="386715"/>
      </dsp:txXfrm>
    </dsp:sp>
    <dsp:sp modelId="{0AF0797A-47B2-49C9-8F65-0C02BC55E765}">
      <dsp:nvSpPr>
        <dsp:cNvPr id="0" name=""/>
        <dsp:cNvSpPr/>
      </dsp:nvSpPr>
      <dsp:spPr>
        <a:xfrm>
          <a:off x="1381125" y="1225867"/>
          <a:ext cx="165735" cy="0"/>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05859185-F3D8-4935-AB9B-4481093E0428}">
      <dsp:nvSpPr>
        <dsp:cNvPr id="0" name=""/>
        <dsp:cNvSpPr/>
      </dsp:nvSpPr>
      <dsp:spPr>
        <a:xfrm rot="5400000">
          <a:off x="957506" y="1310613"/>
          <a:ext cx="507370" cy="337436"/>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B10C504-EA97-4780-B619-20A5AE0064E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a:extLst>
              <a:ext uri="{FF2B5EF4-FFF2-40B4-BE49-F238E27FC236}">
                <a16:creationId xmlns:a16="http://schemas.microsoft.com/office/drawing/2014/main" id="{9CE3F634-58F9-495B-95B9-65525E663BB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smtClean="0"/>
            </a:lvl1pPr>
          </a:lstStyle>
          <a:p>
            <a:pPr>
              <a:defRPr/>
            </a:pPr>
            <a:fld id="{245ECF16-5B5F-4A8E-8CA9-FE61727617B7}" type="datetimeFigureOut">
              <a:rPr lang="en-US"/>
              <a:pPr>
                <a:defRPr/>
              </a:pPr>
              <a:t>4/18/2023</a:t>
            </a:fld>
            <a:endParaRPr lang="en-US" dirty="0"/>
          </a:p>
        </p:txBody>
      </p:sp>
      <p:sp>
        <p:nvSpPr>
          <p:cNvPr id="4" name="Footer Placeholder 3">
            <a:extLst>
              <a:ext uri="{FF2B5EF4-FFF2-40B4-BE49-F238E27FC236}">
                <a16:creationId xmlns:a16="http://schemas.microsoft.com/office/drawing/2014/main" id="{3204E200-DFC3-450F-BAA1-886D298994E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US" dirty="0"/>
          </a:p>
        </p:txBody>
      </p:sp>
      <p:sp>
        <p:nvSpPr>
          <p:cNvPr id="5" name="Slide Number Placeholder 4">
            <a:extLst>
              <a:ext uri="{FF2B5EF4-FFF2-40B4-BE49-F238E27FC236}">
                <a16:creationId xmlns:a16="http://schemas.microsoft.com/office/drawing/2014/main" id="{31D13937-04FE-4AF5-AB67-F67C0FFB70E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smtClean="0"/>
            </a:lvl1pPr>
          </a:lstStyle>
          <a:p>
            <a:pPr>
              <a:defRPr/>
            </a:pPr>
            <a:fld id="{B6B814E7-8A3B-4E69-A7C4-96147F3374DF}"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8E96115F-9BA7-4BB0-936E-6C624AF77093}"/>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en-US" dirty="0"/>
          </a:p>
        </p:txBody>
      </p:sp>
      <p:sp>
        <p:nvSpPr>
          <p:cNvPr id="10243" name="Rectangle 3">
            <a:extLst>
              <a:ext uri="{FF2B5EF4-FFF2-40B4-BE49-F238E27FC236}">
                <a16:creationId xmlns:a16="http://schemas.microsoft.com/office/drawing/2014/main" id="{01BB116C-758F-4BFB-876F-1086A0B967B9}"/>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en-US" dirty="0"/>
          </a:p>
        </p:txBody>
      </p:sp>
      <p:sp>
        <p:nvSpPr>
          <p:cNvPr id="3076" name="Rectangle 4">
            <a:extLst>
              <a:ext uri="{FF2B5EF4-FFF2-40B4-BE49-F238E27FC236}">
                <a16:creationId xmlns:a16="http://schemas.microsoft.com/office/drawing/2014/main" id="{23ED933A-B0C6-417F-84E8-B647D0173806}"/>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a:extLst>
              <a:ext uri="{FF2B5EF4-FFF2-40B4-BE49-F238E27FC236}">
                <a16:creationId xmlns:a16="http://schemas.microsoft.com/office/drawing/2014/main" id="{8CB80CE5-89ED-40A8-A5B1-78FEF05B409B}"/>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10246" name="Rectangle 6">
            <a:extLst>
              <a:ext uri="{FF2B5EF4-FFF2-40B4-BE49-F238E27FC236}">
                <a16:creationId xmlns:a16="http://schemas.microsoft.com/office/drawing/2014/main" id="{151E43A9-70D3-494B-968B-C0450EF6C30A}"/>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en-US" dirty="0"/>
          </a:p>
        </p:txBody>
      </p:sp>
      <p:sp>
        <p:nvSpPr>
          <p:cNvPr id="10247" name="Rectangle 7">
            <a:extLst>
              <a:ext uri="{FF2B5EF4-FFF2-40B4-BE49-F238E27FC236}">
                <a16:creationId xmlns:a16="http://schemas.microsoft.com/office/drawing/2014/main" id="{B6D3AA41-61E1-4A78-8B4D-EF87937B2052}"/>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136D95E-6034-4BE9-AEDE-5C8D33FBCABA}"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www.ucop.edu/uc-health/reports-resources/uc-critical-care-bioethics-working-group-report-rev-6-17-20.pdf" TargetMode="External"/><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1</a:t>
            </a:fld>
            <a:endParaRPr lang="en-US" altLang="en-US" dirty="0"/>
          </a:p>
        </p:txBody>
      </p:sp>
    </p:spTree>
    <p:extLst>
      <p:ext uri="{BB962C8B-B14F-4D97-AF65-F5344CB8AC3E}">
        <p14:creationId xmlns:p14="http://schemas.microsoft.com/office/powerpoint/2010/main" val="17392457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18</a:t>
            </a:fld>
            <a:endParaRPr lang="en-US" altLang="en-US" dirty="0"/>
          </a:p>
        </p:txBody>
      </p:sp>
    </p:spTree>
    <p:extLst>
      <p:ext uri="{BB962C8B-B14F-4D97-AF65-F5344CB8AC3E}">
        <p14:creationId xmlns:p14="http://schemas.microsoft.com/office/powerpoint/2010/main" val="13601216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19</a:t>
            </a:fld>
            <a:endParaRPr lang="en-US" altLang="en-US" dirty="0"/>
          </a:p>
        </p:txBody>
      </p:sp>
    </p:spTree>
    <p:extLst>
      <p:ext uri="{BB962C8B-B14F-4D97-AF65-F5344CB8AC3E}">
        <p14:creationId xmlns:p14="http://schemas.microsoft.com/office/powerpoint/2010/main" val="13278414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21</a:t>
            </a:fld>
            <a:endParaRPr lang="en-US" altLang="en-US" dirty="0"/>
          </a:p>
        </p:txBody>
      </p:sp>
    </p:spTree>
    <p:extLst>
      <p:ext uri="{BB962C8B-B14F-4D97-AF65-F5344CB8AC3E}">
        <p14:creationId xmlns:p14="http://schemas.microsoft.com/office/powerpoint/2010/main" val="24445533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would be great to have a visual for!</a:t>
            </a:r>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22</a:t>
            </a:fld>
            <a:endParaRPr lang="en-US" altLang="en-US" dirty="0"/>
          </a:p>
        </p:txBody>
      </p:sp>
    </p:spTree>
    <p:extLst>
      <p:ext uri="{BB962C8B-B14F-4D97-AF65-F5344CB8AC3E}">
        <p14:creationId xmlns:p14="http://schemas.microsoft.com/office/powerpoint/2010/main" val="41342881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24</a:t>
            </a:fld>
            <a:endParaRPr lang="en-US" altLang="en-US" dirty="0"/>
          </a:p>
        </p:txBody>
      </p:sp>
    </p:spTree>
    <p:extLst>
      <p:ext uri="{BB962C8B-B14F-4D97-AF65-F5344CB8AC3E}">
        <p14:creationId xmlns:p14="http://schemas.microsoft.com/office/powerpoint/2010/main" val="4698956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Times" panose="02020603050405020304" pitchFamily="18" charset="0"/>
                <a:ea typeface="+mn-ea"/>
                <a:cs typeface="+mn-cs"/>
              </a:rPr>
              <a:t> The CCVI is based on the Social Vulnerability Index, a measure created by the Centers for Disease Control and Prevention (CDC) to identify communities that are at risk for especially negative consequences brought on by infectious disease outbreaks and extreme weather events. The SVI estimates a community’s vulnerability based on its population’s socioeconomic status, household composition, housing type, access to transportation, and marginalization due to systemic racism and institutional bias (i.e., minority status). The CCVI expands upon the SVI by incorporating additional elements of community vulnerability that are specific to the spread of COVID-19 including epidemiological risk factors (e.g., older age), health system capacity, environments that facilitate the spread of COVID-19 (i.e., congregate living facilities), and  population density.  I looked back through the elements of the CCVI sub-themes and remembered that “High risk” environments includes the rates of LTCF residents, prison population, and percent of population employed in high-risk industries.  </a:t>
            </a:r>
          </a:p>
          <a:p>
            <a:r>
              <a:rPr lang="en-US" sz="1200" kern="1200" dirty="0">
                <a:solidFill>
                  <a:schemeClr val="tx1"/>
                </a:solidFill>
                <a:effectLst/>
                <a:latin typeface="Times" panose="02020603050405020304" pitchFamily="18" charset="0"/>
                <a:ea typeface="+mn-ea"/>
                <a:cs typeface="+mn-cs"/>
              </a:rPr>
              <a:t> </a:t>
            </a:r>
          </a:p>
          <a:p>
            <a:r>
              <a:rPr lang="en-US" sz="1200" kern="1200" dirty="0">
                <a:solidFill>
                  <a:schemeClr val="tx1"/>
                </a:solidFill>
                <a:effectLst/>
                <a:latin typeface="Times" panose="02020603050405020304" pitchFamily="18" charset="0"/>
                <a:ea typeface="+mn-ea"/>
                <a:cs typeface="+mn-cs"/>
              </a:rPr>
              <a:t>CCVI has 40 variables that combine into an overall community vulnerability score and scores on seven different subthemes specific to social and COVID-19 vulnerabilities. </a:t>
            </a:r>
          </a:p>
          <a:p>
            <a:r>
              <a:rPr lang="en-US" sz="1200" kern="1200" dirty="0">
                <a:solidFill>
                  <a:schemeClr val="tx1"/>
                </a:solidFill>
                <a:effectLst/>
                <a:latin typeface="Times" panose="02020603050405020304" pitchFamily="18" charset="0"/>
                <a:ea typeface="+mn-ea"/>
                <a:cs typeface="+mn-cs"/>
              </a:rPr>
              <a:t>Additions:</a:t>
            </a:r>
            <a:br>
              <a:rPr lang="en-US" sz="1200" kern="1200" dirty="0">
                <a:solidFill>
                  <a:schemeClr val="tx1"/>
                </a:solidFill>
                <a:effectLst/>
                <a:latin typeface="Times" panose="02020603050405020304" pitchFamily="18" charset="0"/>
                <a:ea typeface="+mn-ea"/>
                <a:cs typeface="+mn-cs"/>
              </a:rPr>
            </a:br>
            <a:r>
              <a:rPr lang="en-US" sz="1200" kern="1200" dirty="0">
                <a:solidFill>
                  <a:schemeClr val="tx1"/>
                </a:solidFill>
                <a:effectLst/>
                <a:latin typeface="Times" panose="02020603050405020304" pitchFamily="18" charset="0"/>
                <a:ea typeface="+mn-ea"/>
                <a:cs typeface="+mn-cs"/>
              </a:rPr>
              <a:t>Congregate living facilities by county (including counts of skilled nursing facilities, inpatient behavioral health treatment facilities, county jails, state and federal adult prisons, and juvenile detention facilities were included)</a:t>
            </a:r>
          </a:p>
          <a:p>
            <a:r>
              <a:rPr lang="en-US" sz="1200" kern="1200" dirty="0">
                <a:solidFill>
                  <a:schemeClr val="tx1"/>
                </a:solidFill>
                <a:effectLst/>
                <a:latin typeface="Times" panose="02020603050405020304" pitchFamily="18" charset="0"/>
                <a:ea typeface="+mn-ea"/>
                <a:cs typeface="+mn-cs"/>
              </a:rPr>
              <a:t>Proportion of essential workers: many essential workers had to continue reporting to their places of work throughout the pandemic making these individuals and their household members/communities more vulnerable to COVID=19 infection and spread. We estimated the population of essential workers by census tract and included it as a variable in our statistical models.</a:t>
            </a:r>
          </a:p>
          <a:p>
            <a:endParaRPr lang="en-US" sz="1200" kern="1200" dirty="0">
              <a:solidFill>
                <a:schemeClr val="tx1"/>
              </a:solidFill>
              <a:effectLst/>
              <a:latin typeface="Times" panose="02020603050405020304" pitchFamily="18" charset="0"/>
              <a:ea typeface="+mn-ea"/>
              <a:cs typeface="+mn-cs"/>
            </a:endParaRPr>
          </a:p>
          <a:p>
            <a:r>
              <a:rPr lang="en-US" sz="1200" kern="1200" dirty="0">
                <a:solidFill>
                  <a:schemeClr val="tx1"/>
                </a:solidFill>
                <a:effectLst/>
                <a:latin typeface="Times" panose="02020603050405020304" pitchFamily="18" charset="0"/>
                <a:ea typeface="+mn-ea"/>
                <a:cs typeface="+mn-cs"/>
              </a:rPr>
              <a:t>?Potential for “over correcting”? i.e. essential worker counts added as well as number of congregate facilities (i.e., prisons) where many essential workers work, for example.</a:t>
            </a:r>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25</a:t>
            </a:fld>
            <a:endParaRPr lang="en-US" altLang="en-US" dirty="0"/>
          </a:p>
        </p:txBody>
      </p:sp>
    </p:spTree>
    <p:extLst>
      <p:ext uri="{BB962C8B-B14F-4D97-AF65-F5344CB8AC3E}">
        <p14:creationId xmlns:p14="http://schemas.microsoft.com/office/powerpoint/2010/main" val="2700403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Times" panose="02020603050405020304" pitchFamily="18" charset="0"/>
                <a:ea typeface="+mn-ea"/>
                <a:cs typeface="+mn-cs"/>
              </a:rPr>
              <a:t> The number of COVID-19 cases within census tracts was 1.1 times higher for every additional adult prison facility in the county, and a 10-point increase in the proportion of essential workers (e.g., from 30% to 40%) was associated with 1.2 times the number of COVID-19 cases. </a:t>
            </a:r>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26</a:t>
            </a:fld>
            <a:endParaRPr lang="en-US" altLang="en-US" dirty="0"/>
          </a:p>
        </p:txBody>
      </p:sp>
    </p:spTree>
    <p:extLst>
      <p:ext uri="{BB962C8B-B14F-4D97-AF65-F5344CB8AC3E}">
        <p14:creationId xmlns:p14="http://schemas.microsoft.com/office/powerpoint/2010/main" val="34702646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solidFill>
                  <a:srgbClr val="005595"/>
                </a:solidFill>
              </a:rPr>
              <a:t>-University of California Critical Care Bioethics Working Group CSC: </a:t>
            </a:r>
            <a:r>
              <a:rPr lang="en-US" sz="1200" dirty="0">
                <a:hlinkClick r:id="rId3"/>
              </a:rPr>
              <a:t>https://www.ucop.edu/uc-health/reports-resources/uc-critical-care-bioethics-working-group-report-rev-6-17-20.pdf</a:t>
            </a:r>
            <a:r>
              <a:rPr lang="en-US" sz="1200" dirty="0"/>
              <a:t> </a:t>
            </a:r>
          </a:p>
          <a:p>
            <a:endParaRPr lang="en-US" dirty="0"/>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29</a:t>
            </a:fld>
            <a:endParaRPr lang="en-US" altLang="en-US" dirty="0"/>
          </a:p>
        </p:txBody>
      </p:sp>
    </p:spTree>
    <p:extLst>
      <p:ext uri="{BB962C8B-B14F-4D97-AF65-F5344CB8AC3E}">
        <p14:creationId xmlns:p14="http://schemas.microsoft.com/office/powerpoint/2010/main" val="30907517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30</a:t>
            </a:fld>
            <a:endParaRPr lang="en-US" altLang="en-US" dirty="0"/>
          </a:p>
        </p:txBody>
      </p:sp>
    </p:spTree>
    <p:extLst>
      <p:ext uri="{BB962C8B-B14F-4D97-AF65-F5344CB8AC3E}">
        <p14:creationId xmlns:p14="http://schemas.microsoft.com/office/powerpoint/2010/main" val="4007616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33</a:t>
            </a:fld>
            <a:endParaRPr lang="en-US" altLang="en-US" dirty="0"/>
          </a:p>
        </p:txBody>
      </p:sp>
    </p:spTree>
    <p:extLst>
      <p:ext uri="{BB962C8B-B14F-4D97-AF65-F5344CB8AC3E}">
        <p14:creationId xmlns:p14="http://schemas.microsoft.com/office/powerpoint/2010/main" val="3292456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Even under “normal operations”, health care is experienced differently. We know that individuals experience discrimination. We also know that bias exists, both at the individual and institutional levels exist within the health care delivery system. We will touch on these a bit later in the agenda.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accent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accent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accent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accent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There is not a single approach to crisis care standards in the United States. There are national and academic publications and frameworks. Crisis standards of care have been developed and adopted by hospitals, health systems, and local and state governmental agencies.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accent1"/>
                </a:solidFill>
              </a:rPr>
              <a:t>Adapted from: Guidance for Establishing Crisis Standards of Care for Use in Disaster Situations (IOM, 2009)</a:t>
            </a:r>
          </a:p>
          <a:p>
            <a:r>
              <a:rPr lang="en-US" dirty="0"/>
              <a:t>Crisis standards of care: A substantial change in usual healthcare operations and the level of care it is possible to deliver, which is made necessary by a pervasive (e.g., pandemic influenza) or catastrophic (e.g., earthquake, hurricane) disaster. This change in the level of care delivered is justified by specific circumstances and is formally declared by a state government, in recognition that crisis operations will be in effect for a sustained period. The formal declaration that crisis standards of care are in operation enables specific legal/regulatory powers and protections for healthcare providers in the necessary tasks of allocating and using scarce medical resources and implementing alternate care facility operations. </a:t>
            </a:r>
          </a:p>
        </p:txBody>
      </p:sp>
      <p:sp>
        <p:nvSpPr>
          <p:cNvPr id="4" name="Slide Number Placeholder 3"/>
          <p:cNvSpPr>
            <a:spLocks noGrp="1"/>
          </p:cNvSpPr>
          <p:nvPr>
            <p:ph type="sldNum" sz="quarter" idx="5"/>
          </p:nvPr>
        </p:nvSpPr>
        <p:spPr/>
        <p:txBody>
          <a:bodyPr/>
          <a:lstStyle/>
          <a:p>
            <a:fld id="{E96F7328-08A7-41DF-A6A0-C5E6644BEDB0}" type="slidenum">
              <a:rPr lang="en-US" smtClean="0"/>
              <a:pPr/>
              <a:t>3</a:t>
            </a:fld>
            <a:endParaRPr lang="en-US"/>
          </a:p>
        </p:txBody>
      </p:sp>
    </p:spTree>
    <p:extLst>
      <p:ext uri="{BB962C8B-B14F-4D97-AF65-F5344CB8AC3E}">
        <p14:creationId xmlns:p14="http://schemas.microsoft.com/office/powerpoint/2010/main" val="38810627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Pitt’s model, tiebreaker states: in the event that two patients have identical Triage Priority Scores, give priority to the younger patient when a significant age difference exists. (defined?)</a:t>
            </a:r>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35</a:t>
            </a:fld>
            <a:endParaRPr lang="en-US" altLang="en-US" dirty="0"/>
          </a:p>
        </p:txBody>
      </p:sp>
    </p:spTree>
    <p:extLst>
      <p:ext uri="{BB962C8B-B14F-4D97-AF65-F5344CB8AC3E}">
        <p14:creationId xmlns:p14="http://schemas.microsoft.com/office/powerpoint/2010/main" val="42710708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37</a:t>
            </a:fld>
            <a:endParaRPr lang="en-US" altLang="en-US" dirty="0"/>
          </a:p>
        </p:txBody>
      </p:sp>
    </p:spTree>
    <p:extLst>
      <p:ext uri="{BB962C8B-B14F-4D97-AF65-F5344CB8AC3E}">
        <p14:creationId xmlns:p14="http://schemas.microsoft.com/office/powerpoint/2010/main" val="17820245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39</a:t>
            </a:fld>
            <a:endParaRPr lang="en-US" altLang="en-US" dirty="0"/>
          </a:p>
        </p:txBody>
      </p:sp>
    </p:spTree>
    <p:extLst>
      <p:ext uri="{BB962C8B-B14F-4D97-AF65-F5344CB8AC3E}">
        <p14:creationId xmlns:p14="http://schemas.microsoft.com/office/powerpoint/2010/main" val="37249195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baseline="30000" dirty="0">
                <a:solidFill>
                  <a:schemeClr val="tx1"/>
                </a:solidFill>
                <a:effectLst/>
                <a:latin typeface="Times" panose="02020603050405020304" pitchFamily="18" charset="0"/>
                <a:ea typeface="+mn-ea"/>
                <a:cs typeface="+mn-cs"/>
              </a:rPr>
              <a:t>“</a:t>
            </a:r>
            <a:r>
              <a:rPr lang="en-US" sz="1200" kern="1200" baseline="30000" dirty="0" err="1">
                <a:solidFill>
                  <a:schemeClr val="tx1"/>
                </a:solidFill>
                <a:effectLst/>
                <a:latin typeface="Times" panose="02020603050405020304" pitchFamily="18" charset="0"/>
                <a:ea typeface="+mn-ea"/>
                <a:cs typeface="+mn-cs"/>
              </a:rPr>
              <a:t>Deepshikha</a:t>
            </a:r>
            <a:r>
              <a:rPr lang="en-US" sz="1200" kern="1200" baseline="30000" dirty="0">
                <a:solidFill>
                  <a:schemeClr val="tx1"/>
                </a:solidFill>
                <a:effectLst/>
                <a:latin typeface="Times" panose="02020603050405020304" pitchFamily="18" charset="0"/>
                <a:ea typeface="+mn-ea"/>
                <a:cs typeface="+mn-cs"/>
              </a:rPr>
              <a:t> </a:t>
            </a:r>
            <a:r>
              <a:rPr lang="en-US" sz="1200" kern="1200" baseline="30000" dirty="0" err="1">
                <a:solidFill>
                  <a:schemeClr val="tx1"/>
                </a:solidFill>
                <a:effectLst/>
                <a:latin typeface="Times" panose="02020603050405020304" pitchFamily="18" charset="0"/>
                <a:ea typeface="+mn-ea"/>
                <a:cs typeface="+mn-cs"/>
              </a:rPr>
              <a:t>Charan</a:t>
            </a:r>
            <a:r>
              <a:rPr lang="en-US" sz="1200" kern="1200" baseline="30000" dirty="0">
                <a:solidFill>
                  <a:schemeClr val="tx1"/>
                </a:solidFill>
                <a:effectLst/>
                <a:latin typeface="Times" panose="02020603050405020304" pitchFamily="18" charset="0"/>
                <a:ea typeface="+mn-ea"/>
                <a:cs typeface="+mn-cs"/>
              </a:rPr>
              <a:t> </a:t>
            </a:r>
            <a:r>
              <a:rPr lang="en-US" sz="1200" kern="1200" baseline="30000" dirty="0" err="1">
                <a:solidFill>
                  <a:schemeClr val="tx1"/>
                </a:solidFill>
                <a:effectLst/>
                <a:latin typeface="Times" panose="02020603050405020304" pitchFamily="18" charset="0"/>
                <a:ea typeface="+mn-ea"/>
                <a:cs typeface="+mn-cs"/>
              </a:rPr>
              <a:t>Ashana</a:t>
            </a:r>
            <a:r>
              <a:rPr lang="en-US" sz="1200" kern="1200" baseline="30000" dirty="0">
                <a:solidFill>
                  <a:schemeClr val="tx1"/>
                </a:solidFill>
                <a:effectLst/>
                <a:latin typeface="Times" panose="02020603050405020304" pitchFamily="18" charset="0"/>
                <a:ea typeface="+mn-ea"/>
                <a:cs typeface="+mn-cs"/>
              </a:rPr>
              <a:t>  et al . 2021. Equitably Allocating Resources During Crises: Racial Differences in Mortality Prediction Models . https://doi.org/10.1164/rccm.202012-4383OC       PubMed: 33751910 “81.6% of Black patients included in lower priority crisis standard of care categories, and 9.4% of all Black patients, were erroneously excluded from receiving the highest prioritization.” </a:t>
            </a:r>
          </a:p>
          <a:p>
            <a:endParaRPr lang="en-US" dirty="0"/>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41</a:t>
            </a:fld>
            <a:endParaRPr lang="en-US" altLang="en-US" dirty="0"/>
          </a:p>
        </p:txBody>
      </p:sp>
    </p:spTree>
    <p:extLst>
      <p:ext uri="{BB962C8B-B14F-4D97-AF65-F5344CB8AC3E}">
        <p14:creationId xmlns:p14="http://schemas.microsoft.com/office/powerpoint/2010/main" val="41534310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[language under development]</a:t>
            </a:r>
          </a:p>
          <a:p>
            <a:r>
              <a:rPr lang="en-US" dirty="0"/>
              <a:t>Draft:</a:t>
            </a:r>
          </a:p>
          <a:p>
            <a:r>
              <a:rPr lang="en-US" dirty="0"/>
              <a:t>While we are interested in hearing further input from this committee, we do want to acknowledge transparently that OHA has significant concerns regarding use of these criteria as resource allocation prioritization factors, based on discussions throughout this committee, and further learnings on the following:</a:t>
            </a:r>
          </a:p>
          <a:p>
            <a:r>
              <a:rPr lang="en-US" dirty="0"/>
              <a:t>SOFA/MSOFA: lack of accuracy, lack of applicability across different emergencies, and impact on furthering inequities</a:t>
            </a:r>
          </a:p>
          <a:p>
            <a:r>
              <a:rPr lang="en-US" dirty="0"/>
              <a:t>Life Cycle: concerns about implications for age discrimination and other options to use in its place</a:t>
            </a:r>
          </a:p>
          <a:p>
            <a:endParaRPr lang="en-US" dirty="0"/>
          </a:p>
          <a:p>
            <a:r>
              <a:rPr lang="en-US" dirty="0"/>
              <a:t>Discuss why not considering Pregnancy in this committee if needed</a:t>
            </a:r>
          </a:p>
          <a:p>
            <a:r>
              <a:rPr lang="en-US" dirty="0"/>
              <a:t>-more time needed to specifically and thoughtfully consider this criteria</a:t>
            </a:r>
          </a:p>
          <a:p>
            <a:r>
              <a:rPr lang="en-US" dirty="0"/>
              <a:t>-different committee make-up</a:t>
            </a:r>
          </a:p>
          <a:p>
            <a:r>
              <a:rPr lang="en-US" dirty="0"/>
              <a:t>-understand outcomes of current legislative considerations pertaining to reproductive health and autonomy</a:t>
            </a:r>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43</a:t>
            </a:fld>
            <a:endParaRPr lang="en-US" altLang="en-US" dirty="0"/>
          </a:p>
        </p:txBody>
      </p:sp>
    </p:spTree>
    <p:extLst>
      <p:ext uri="{BB962C8B-B14F-4D97-AF65-F5344CB8AC3E}">
        <p14:creationId xmlns:p14="http://schemas.microsoft.com/office/powerpoint/2010/main" val="39977886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44</a:t>
            </a:fld>
            <a:endParaRPr lang="en-US" altLang="en-US" dirty="0"/>
          </a:p>
        </p:txBody>
      </p:sp>
    </p:spTree>
    <p:extLst>
      <p:ext uri="{BB962C8B-B14F-4D97-AF65-F5344CB8AC3E}">
        <p14:creationId xmlns:p14="http://schemas.microsoft.com/office/powerpoint/2010/main" val="29455673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triage protocols should be applied to all who need the scarce resource, not just those suffering from conditions related to the pandemic/disaster/emergency at hand.</a:t>
            </a:r>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45</a:t>
            </a:fld>
            <a:endParaRPr lang="en-US" altLang="en-US" dirty="0"/>
          </a:p>
        </p:txBody>
      </p:sp>
    </p:spTree>
    <p:extLst>
      <p:ext uri="{BB962C8B-B14F-4D97-AF65-F5344CB8AC3E}">
        <p14:creationId xmlns:p14="http://schemas.microsoft.com/office/powerpoint/2010/main" val="19993088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triage protocols should be applied to all who need the scarce resource, not just those suffering from conditions related to the pandemic/disaster/emergency at hand.</a:t>
            </a:r>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46</a:t>
            </a:fld>
            <a:endParaRPr lang="en-US" altLang="en-US" dirty="0"/>
          </a:p>
        </p:txBody>
      </p:sp>
    </p:spTree>
    <p:extLst>
      <p:ext uri="{BB962C8B-B14F-4D97-AF65-F5344CB8AC3E}">
        <p14:creationId xmlns:p14="http://schemas.microsoft.com/office/powerpoint/2010/main" val="1019687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47</a:t>
            </a:fld>
            <a:endParaRPr lang="en-US" altLang="en-US" dirty="0"/>
          </a:p>
        </p:txBody>
      </p:sp>
    </p:spTree>
    <p:extLst>
      <p:ext uri="{BB962C8B-B14F-4D97-AF65-F5344CB8AC3E}">
        <p14:creationId xmlns:p14="http://schemas.microsoft.com/office/powerpoint/2010/main" val="33229114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triage protocols should be applied to all who need the scarce resource, not just those suffering from conditions related to the pandemic/disaster/emergency at hand.</a:t>
            </a:r>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48</a:t>
            </a:fld>
            <a:endParaRPr lang="en-US" altLang="en-US" dirty="0"/>
          </a:p>
        </p:txBody>
      </p:sp>
    </p:spTree>
    <p:extLst>
      <p:ext uri="{BB962C8B-B14F-4D97-AF65-F5344CB8AC3E}">
        <p14:creationId xmlns:p14="http://schemas.microsoft.com/office/powerpoint/2010/main" val="2346225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7</a:t>
            </a:fld>
            <a:endParaRPr lang="en-US" altLang="en-US" dirty="0"/>
          </a:p>
        </p:txBody>
      </p:sp>
    </p:spTree>
    <p:extLst>
      <p:ext uri="{BB962C8B-B14F-4D97-AF65-F5344CB8AC3E}">
        <p14:creationId xmlns:p14="http://schemas.microsoft.com/office/powerpoint/2010/main" val="5375602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[language under development]</a:t>
            </a:r>
          </a:p>
          <a:p>
            <a:r>
              <a:rPr lang="en-US" dirty="0"/>
              <a:t>Draft:</a:t>
            </a:r>
          </a:p>
          <a:p>
            <a:r>
              <a:rPr lang="en-US" dirty="0"/>
              <a:t>While we are interested in hearing further input from this committee, we do want to acknowledge transparently that OHA has significant concerns regarding use of these criteria as resource allocation prioritization factors, based on discussions throughout this committee, and further learnings on the following:</a:t>
            </a:r>
          </a:p>
          <a:p>
            <a:r>
              <a:rPr lang="en-US" dirty="0"/>
              <a:t>SOFA/MSOFA: lack of accuracy, lack of applicability across different emergencies, and impact on furthering inequities</a:t>
            </a:r>
          </a:p>
          <a:p>
            <a:r>
              <a:rPr lang="en-US" dirty="0"/>
              <a:t>Life Cycle: concerns about implications for age discrimination and other options to use in its place</a:t>
            </a:r>
          </a:p>
          <a:p>
            <a:endParaRPr lang="en-US" dirty="0"/>
          </a:p>
          <a:p>
            <a:r>
              <a:rPr lang="en-US" dirty="0"/>
              <a:t>Discuss why not considering Pregnancy in this committee if needed</a:t>
            </a:r>
          </a:p>
          <a:p>
            <a:r>
              <a:rPr lang="en-US" dirty="0"/>
              <a:t>-more time needed to specifically and thoughtfully consider this criteria</a:t>
            </a:r>
          </a:p>
          <a:p>
            <a:r>
              <a:rPr lang="en-US" dirty="0"/>
              <a:t>-different committee make-up</a:t>
            </a:r>
          </a:p>
          <a:p>
            <a:r>
              <a:rPr lang="en-US" dirty="0"/>
              <a:t>-understand outcomes of current legislative considerations pertaining to reproductive health and autonomy</a:t>
            </a:r>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50</a:t>
            </a:fld>
            <a:endParaRPr lang="en-US" altLang="en-US" dirty="0"/>
          </a:p>
        </p:txBody>
      </p:sp>
    </p:spTree>
    <p:extLst>
      <p:ext uri="{BB962C8B-B14F-4D97-AF65-F5344CB8AC3E}">
        <p14:creationId xmlns:p14="http://schemas.microsoft.com/office/powerpoint/2010/main" val="18237452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r>
              <a:rPr lang="en-US" dirty="0"/>
              <a:t>- Shift this to numbers! 0-5 </a:t>
            </a:r>
          </a:p>
        </p:txBody>
      </p:sp>
      <p:sp>
        <p:nvSpPr>
          <p:cNvPr id="4" name="Slide Number Placeholder 3"/>
          <p:cNvSpPr>
            <a:spLocks noGrp="1"/>
          </p:cNvSpPr>
          <p:nvPr>
            <p:ph type="sldNum" sz="quarter" idx="5"/>
          </p:nvPr>
        </p:nvSpPr>
        <p:spPr/>
        <p:txBody>
          <a:bodyPr/>
          <a:lstStyle/>
          <a:p>
            <a:fld id="{20833BC3-085A-2745-B2F5-D3E2BAFE8334}" type="slidenum">
              <a:rPr lang="en-US" smtClean="0"/>
              <a:t>51</a:t>
            </a:fld>
            <a:endParaRPr lang="en-US"/>
          </a:p>
        </p:txBody>
      </p:sp>
    </p:spTree>
    <p:extLst>
      <p:ext uri="{BB962C8B-B14F-4D97-AF65-F5344CB8AC3E}">
        <p14:creationId xmlns:p14="http://schemas.microsoft.com/office/powerpoint/2010/main" val="112323269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52</a:t>
            </a:fld>
            <a:endParaRPr lang="en-US" altLang="en-US" dirty="0"/>
          </a:p>
        </p:txBody>
      </p:sp>
    </p:spTree>
    <p:extLst>
      <p:ext uri="{BB962C8B-B14F-4D97-AF65-F5344CB8AC3E}">
        <p14:creationId xmlns:p14="http://schemas.microsoft.com/office/powerpoint/2010/main" val="173924577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53</a:t>
            </a:fld>
            <a:endParaRPr lang="en-US" altLang="en-US" dirty="0"/>
          </a:p>
        </p:txBody>
      </p:sp>
    </p:spTree>
    <p:extLst>
      <p:ext uri="{BB962C8B-B14F-4D97-AF65-F5344CB8AC3E}">
        <p14:creationId xmlns:p14="http://schemas.microsoft.com/office/powerpoint/2010/main" val="216618060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54</a:t>
            </a:fld>
            <a:endParaRPr lang="en-US" altLang="en-US" dirty="0"/>
          </a:p>
        </p:txBody>
      </p:sp>
    </p:spTree>
    <p:extLst>
      <p:ext uri="{BB962C8B-B14F-4D97-AF65-F5344CB8AC3E}">
        <p14:creationId xmlns:p14="http://schemas.microsoft.com/office/powerpoint/2010/main" val="279607992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55</a:t>
            </a:fld>
            <a:endParaRPr lang="en-US" altLang="en-US" dirty="0"/>
          </a:p>
        </p:txBody>
      </p:sp>
    </p:spTree>
    <p:extLst>
      <p:ext uri="{BB962C8B-B14F-4D97-AF65-F5344CB8AC3E}">
        <p14:creationId xmlns:p14="http://schemas.microsoft.com/office/powerpoint/2010/main" val="291479416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57</a:t>
            </a:fld>
            <a:endParaRPr lang="en-US" altLang="en-US" dirty="0"/>
          </a:p>
        </p:txBody>
      </p:sp>
    </p:spTree>
    <p:extLst>
      <p:ext uri="{BB962C8B-B14F-4D97-AF65-F5344CB8AC3E}">
        <p14:creationId xmlns:p14="http://schemas.microsoft.com/office/powerpoint/2010/main" val="24094134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58</a:t>
            </a:fld>
            <a:endParaRPr lang="en-US" altLang="en-US" dirty="0"/>
          </a:p>
        </p:txBody>
      </p:sp>
    </p:spTree>
    <p:extLst>
      <p:ext uri="{BB962C8B-B14F-4D97-AF65-F5344CB8AC3E}">
        <p14:creationId xmlns:p14="http://schemas.microsoft.com/office/powerpoint/2010/main" val="155841773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61</a:t>
            </a:fld>
            <a:endParaRPr lang="en-US" altLang="en-US" dirty="0"/>
          </a:p>
        </p:txBody>
      </p:sp>
    </p:spTree>
    <p:extLst>
      <p:ext uri="{BB962C8B-B14F-4D97-AF65-F5344CB8AC3E}">
        <p14:creationId xmlns:p14="http://schemas.microsoft.com/office/powerpoint/2010/main" val="308650949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HIDE THIS SLIDE- for reference only if needed??</a:t>
            </a:r>
          </a:p>
          <a:p>
            <a:r>
              <a:rPr lang="en-US" dirty="0"/>
              <a:t>Note: Text boxes are invisible during slide show view</a:t>
            </a:r>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62</a:t>
            </a:fld>
            <a:endParaRPr lang="en-US" altLang="en-US" dirty="0"/>
          </a:p>
        </p:txBody>
      </p:sp>
    </p:spTree>
    <p:extLst>
      <p:ext uri="{BB962C8B-B14F-4D97-AF65-F5344CB8AC3E}">
        <p14:creationId xmlns:p14="http://schemas.microsoft.com/office/powerpoint/2010/main" val="7666664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r>
              <a:rPr lang="en-US" dirty="0"/>
              <a:t>Consider note on pregnancy and why not considered, here.</a:t>
            </a:r>
          </a:p>
        </p:txBody>
      </p:sp>
      <p:sp>
        <p:nvSpPr>
          <p:cNvPr id="4" name="Slide Number Placeholder 3"/>
          <p:cNvSpPr>
            <a:spLocks noGrp="1"/>
          </p:cNvSpPr>
          <p:nvPr>
            <p:ph type="sldNum" sz="quarter" idx="5"/>
          </p:nvPr>
        </p:nvSpPr>
        <p:spPr/>
        <p:txBody>
          <a:bodyPr/>
          <a:lstStyle/>
          <a:p>
            <a:fld id="{20833BC3-085A-2745-B2F5-D3E2BAFE8334}" type="slidenum">
              <a:rPr lang="en-US" smtClean="0"/>
              <a:t>10</a:t>
            </a:fld>
            <a:endParaRPr lang="en-US" dirty="0"/>
          </a:p>
        </p:txBody>
      </p:sp>
    </p:spTree>
    <p:extLst>
      <p:ext uri="{BB962C8B-B14F-4D97-AF65-F5344CB8AC3E}">
        <p14:creationId xmlns:p14="http://schemas.microsoft.com/office/powerpoint/2010/main" val="38893921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 uses “anchor cases” to help wit consistency in prognosis determination across teams</a:t>
            </a:r>
          </a:p>
          <a:p>
            <a:r>
              <a:rPr lang="en-US" dirty="0"/>
              <a:t>Question: can age be used on prognosis determination?</a:t>
            </a:r>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solidFill>
                  <a:srgbClr val="FF0000"/>
                </a:solidFill>
                <a:latin typeface="Calibri" panose="020F0502020204030204" pitchFamily="34" charset="0"/>
                <a:cs typeface="Times New Roman" panose="02020603050405020304" pitchFamily="18" charset="0"/>
              </a:rPr>
              <a:t>The</a:t>
            </a:r>
            <a:r>
              <a:rPr lang="en-US" sz="1200" dirty="0">
                <a:latin typeface="Calibri" panose="020F0502020204030204" pitchFamily="34" charset="0"/>
                <a:cs typeface="Times New Roman" panose="02020603050405020304" pitchFamily="18" charset="0"/>
              </a:rPr>
              <a:t> triage team</a:t>
            </a:r>
            <a:r>
              <a:rPr lang="en-US" sz="1200" dirty="0">
                <a:solidFill>
                  <a:srgbClr val="FF0000"/>
                </a:solidFill>
                <a:latin typeface="Calibri" panose="020F0502020204030204" pitchFamily="34" charset="0"/>
                <a:cs typeface="Times New Roman" panose="02020603050405020304" pitchFamily="18" charset="0"/>
              </a:rPr>
              <a:t>*</a:t>
            </a:r>
            <a:r>
              <a:rPr lang="en-US" sz="1200" dirty="0">
                <a:latin typeface="Calibri" panose="020F0502020204030204" pitchFamily="34" charset="0"/>
                <a:cs typeface="Times New Roman" panose="02020603050405020304" pitchFamily="18" charset="0"/>
              </a:rPr>
              <a:t> </a:t>
            </a:r>
            <a:r>
              <a:rPr lang="en-US" sz="1200" dirty="0" err="1">
                <a:solidFill>
                  <a:srgbClr val="FF0000"/>
                </a:solidFill>
                <a:latin typeface="Calibri" panose="020F0502020204030204" pitchFamily="34" charset="0"/>
                <a:cs typeface="Times New Roman" panose="02020603050405020304" pitchFamily="18" charset="0"/>
              </a:rPr>
              <a:t>membership</a:t>
            </a:r>
            <a:r>
              <a:rPr lang="en-US" sz="1200" strike="sngStrike" dirty="0" err="1">
                <a:latin typeface="Calibri" panose="020F0502020204030204" pitchFamily="34" charset="0"/>
                <a:cs typeface="Times New Roman" panose="02020603050405020304" pitchFamily="18" charset="0"/>
              </a:rPr>
              <a:t>make</a:t>
            </a:r>
            <a:r>
              <a:rPr lang="en-US" sz="1200" strike="sngStrike" dirty="0">
                <a:latin typeface="Calibri" panose="020F0502020204030204" pitchFamily="34" charset="0"/>
                <a:cs typeface="Times New Roman" panose="02020603050405020304" pitchFamily="18" charset="0"/>
              </a:rPr>
              <a:t>-up</a:t>
            </a:r>
            <a:r>
              <a:rPr lang="en-US" sz="1200" dirty="0">
                <a:latin typeface="Calibri" panose="020F0502020204030204" pitchFamily="34" charset="0"/>
                <a:cs typeface="Times New Roman" panose="02020603050405020304" pitchFamily="18" charset="0"/>
              </a:rPr>
              <a:t>, training </a:t>
            </a:r>
            <a:r>
              <a:rPr lang="en-US" sz="1200" strike="sngStrike" dirty="0">
                <a:latin typeface="Calibri" panose="020F0502020204030204" pitchFamily="34" charset="0"/>
                <a:cs typeface="Times New Roman" panose="02020603050405020304" pitchFamily="18" charset="0"/>
              </a:rPr>
              <a:t>experience</a:t>
            </a:r>
            <a:r>
              <a:rPr lang="en-US" sz="1200" dirty="0">
                <a:latin typeface="Calibri" panose="020F0502020204030204" pitchFamily="34" charset="0"/>
                <a:cs typeface="Times New Roman" panose="02020603050405020304" pitchFamily="18" charset="0"/>
              </a:rPr>
              <a:t>, </a:t>
            </a:r>
            <a:r>
              <a:rPr lang="en-US" sz="1200" strike="sngStrike" dirty="0">
                <a:latin typeface="Calibri" panose="020F0502020204030204" pitchFamily="34" charset="0"/>
                <a:cs typeface="Times New Roman" panose="02020603050405020304" pitchFamily="18" charset="0"/>
              </a:rPr>
              <a:t>and overall </a:t>
            </a:r>
            <a:r>
              <a:rPr lang="en-US" sz="1200" dirty="0">
                <a:latin typeface="Calibri" panose="020F0502020204030204" pitchFamily="34" charset="0"/>
                <a:cs typeface="Times New Roman" panose="02020603050405020304" pitchFamily="18" charset="0"/>
              </a:rPr>
              <a:t>process</a:t>
            </a:r>
            <a:r>
              <a:rPr lang="en-US" sz="1200" dirty="0">
                <a:solidFill>
                  <a:srgbClr val="FF0000"/>
                </a:solidFill>
                <a:latin typeface="Calibri" panose="020F0502020204030204" pitchFamily="34" charset="0"/>
                <a:cs typeface="Times New Roman" panose="02020603050405020304" pitchFamily="18" charset="0"/>
              </a:rPr>
              <a:t>es</a:t>
            </a:r>
            <a:r>
              <a:rPr lang="en-US" sz="1200" dirty="0">
                <a:latin typeface="Calibri" panose="020F0502020204030204" pitchFamily="34" charset="0"/>
                <a:cs typeface="Times New Roman" panose="02020603050405020304" pitchFamily="18" charset="0"/>
              </a:rPr>
              <a:t> and supports </a:t>
            </a:r>
            <a:r>
              <a:rPr lang="en-US" sz="1200" strike="sngStrike" dirty="0">
                <a:latin typeface="Calibri" panose="020F0502020204030204" pitchFamily="34" charset="0"/>
                <a:cs typeface="Times New Roman" panose="02020603050405020304" pitchFamily="18" charset="0"/>
              </a:rPr>
              <a:t>to</a:t>
            </a:r>
            <a:r>
              <a:rPr lang="en-US" sz="1200" dirty="0">
                <a:latin typeface="Calibri" panose="020F0502020204030204" pitchFamily="34" charset="0"/>
                <a:cs typeface="Times New Roman" panose="02020603050405020304" pitchFamily="18" charset="0"/>
              </a:rPr>
              <a:t> </a:t>
            </a:r>
            <a:r>
              <a:rPr lang="en-US" sz="1200" dirty="0">
                <a:solidFill>
                  <a:srgbClr val="FF0000"/>
                </a:solidFill>
                <a:latin typeface="Calibri" panose="020F0502020204030204" pitchFamily="34" charset="0"/>
                <a:cs typeface="Times New Roman" panose="02020603050405020304" pitchFamily="18" charset="0"/>
              </a:rPr>
              <a:t>would</a:t>
            </a:r>
            <a:r>
              <a:rPr lang="en-US" sz="1200" dirty="0">
                <a:latin typeface="Calibri" panose="020F0502020204030204" pitchFamily="34" charset="0"/>
                <a:cs typeface="Times New Roman" panose="02020603050405020304" pitchFamily="18" charset="0"/>
              </a:rPr>
              <a:t> be </a:t>
            </a:r>
            <a:r>
              <a:rPr lang="en-US" sz="1200" dirty="0">
                <a:solidFill>
                  <a:srgbClr val="FF0000"/>
                </a:solidFill>
                <a:latin typeface="Calibri" panose="020F0502020204030204" pitchFamily="34" charset="0"/>
                <a:cs typeface="Times New Roman" panose="02020603050405020304" pitchFamily="18" charset="0"/>
              </a:rPr>
              <a:t>defined </a:t>
            </a:r>
            <a:r>
              <a:rPr lang="en-US" sz="1200" strike="sngStrike" dirty="0">
                <a:latin typeface="Calibri" panose="020F0502020204030204" pitchFamily="34" charset="0"/>
                <a:cs typeface="Times New Roman" panose="02020603050405020304" pitchFamily="18" charset="0"/>
              </a:rPr>
              <a:t>developed so as </a:t>
            </a:r>
            <a:r>
              <a:rPr lang="en-US" sz="1200" dirty="0">
                <a:latin typeface="Calibri" panose="020F0502020204030204" pitchFamily="34" charset="0"/>
                <a:cs typeface="Times New Roman" panose="02020603050405020304" pitchFamily="18" charset="0"/>
              </a:rPr>
              <a:t>to limit</a:t>
            </a:r>
            <a:r>
              <a:rPr lang="en-US" sz="1200" strike="sngStrike" dirty="0">
                <a:latin typeface="Calibri" panose="020F0502020204030204" pitchFamily="34" charset="0"/>
                <a:cs typeface="Times New Roman" panose="02020603050405020304" pitchFamily="18" charset="0"/>
              </a:rPr>
              <a:t> the role of heuristics and </a:t>
            </a:r>
            <a:r>
              <a:rPr lang="en-US" sz="1200" dirty="0">
                <a:latin typeface="Calibri" panose="020F0502020204030204" pitchFamily="34" charset="0"/>
                <a:cs typeface="Times New Roman" panose="02020603050405020304" pitchFamily="18" charset="0"/>
              </a:rPr>
              <a:t>bias in prognosis determination </a:t>
            </a:r>
          </a:p>
          <a:p>
            <a:endParaRPr lang="en-US" dirty="0"/>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12</a:t>
            </a:fld>
            <a:endParaRPr lang="en-US" altLang="en-US" dirty="0"/>
          </a:p>
        </p:txBody>
      </p:sp>
    </p:spTree>
    <p:extLst>
      <p:ext uri="{BB962C8B-B14F-4D97-AF65-F5344CB8AC3E}">
        <p14:creationId xmlns:p14="http://schemas.microsoft.com/office/powerpoint/2010/main" val="34447439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Acknowledge request by subcommittee to explore possibility of a 4</a:t>
            </a:r>
            <a:r>
              <a:rPr lang="en-US" baseline="30000" dirty="0"/>
              <a:t>th</a:t>
            </a:r>
            <a:r>
              <a:rPr lang="en-US" dirty="0"/>
              <a:t> priority group if prognosis for imminent death or lowest likely hood of survival. </a:t>
            </a:r>
          </a:p>
          <a:p>
            <a:endParaRPr lang="en-US" dirty="0"/>
          </a:p>
          <a:p>
            <a:endParaRPr lang="en-US" sz="2400" i="1" dirty="0">
              <a:solidFill>
                <a:srgbClr val="FF0000"/>
              </a:solidFill>
              <a:latin typeface="Calibri" panose="020F0502020204030204" pitchFamily="34" charset="0"/>
              <a:cs typeface="Times New Roman" panose="02020603050405020304" pitchFamily="18" charset="0"/>
            </a:endParaRPr>
          </a:p>
          <a:p>
            <a:r>
              <a:rPr lang="en-US" sz="2400" i="0" dirty="0">
                <a:solidFill>
                  <a:srgbClr val="FF0000"/>
                </a:solidFill>
                <a:latin typeface="Calibri" panose="020F0502020204030204" pitchFamily="34" charset="0"/>
                <a:cs typeface="Times New Roman" panose="02020603050405020304" pitchFamily="18" charset="0"/>
              </a:rPr>
              <a:t>Optional language alternative for Priority Group 4patients predicted to die imminently during the hospital stay (definition needed or different terminology/examples TBD)</a:t>
            </a:r>
          </a:p>
          <a:p>
            <a:pPr lvl="2"/>
            <a:r>
              <a:rPr lang="en-US" sz="2000" i="0" dirty="0">
                <a:solidFill>
                  <a:srgbClr val="FF0000"/>
                </a:solidFill>
                <a:latin typeface="Calibri" panose="020F0502020204030204" pitchFamily="34" charset="0"/>
                <a:cs typeface="Times New Roman" panose="02020603050405020304" pitchFamily="18" charset="0"/>
              </a:rPr>
              <a:t>Make sure this category is NOT based on any QOL assumption but only survival, as can be justified through published research</a:t>
            </a:r>
          </a:p>
          <a:p>
            <a:pPr lvl="2"/>
            <a:endParaRPr lang="en-US" sz="2000" i="1" dirty="0">
              <a:solidFill>
                <a:srgbClr val="FF0000"/>
              </a:solidFill>
              <a:latin typeface="Calibri" panose="020F0502020204030204" pitchFamily="34" charset="0"/>
              <a:cs typeface="Times New Roman" panose="02020603050405020304" pitchFamily="18" charset="0"/>
            </a:endParaRPr>
          </a:p>
          <a:p>
            <a:r>
              <a:rPr lang="en-US" dirty="0"/>
              <a:t>WA language: “Persons who have been diagnosed with one of the following conditions”</a:t>
            </a:r>
          </a:p>
          <a:p>
            <a:endParaRPr lang="en-US" dirty="0"/>
          </a:p>
          <a:p>
            <a:r>
              <a:rPr lang="en-US" dirty="0"/>
              <a:t>WA guide includes in this group the following specific conditions within a similar (last priority) group category:</a:t>
            </a:r>
          </a:p>
          <a:p>
            <a:pPr marL="171450" indent="-171450">
              <a:buFont typeface="Arial" panose="020B0604020202020204" pitchFamily="34" charset="0"/>
              <a:buChar char="•"/>
            </a:pPr>
            <a:r>
              <a:rPr lang="en-US" dirty="0"/>
              <a:t>Severe acute neurological event with low chance of survival (non-survivable head injury, cerebral herniation with no option for intervention)</a:t>
            </a:r>
          </a:p>
          <a:p>
            <a:pPr marL="171450" indent="-171450">
              <a:buFont typeface="Arial" panose="020B0604020202020204" pitchFamily="34" charset="0"/>
              <a:buChar char="•"/>
            </a:pPr>
            <a:r>
              <a:rPr lang="en-US" dirty="0"/>
              <a:t>Severe burns with low chance of survival (according to the ABS Burn Chart)</a:t>
            </a:r>
          </a:p>
          <a:p>
            <a:pPr marL="171450" indent="-171450">
              <a:buFont typeface="Arial" panose="020B0604020202020204" pitchFamily="34" charset="0"/>
              <a:buChar char="•"/>
            </a:pPr>
            <a:r>
              <a:rPr lang="en-US" dirty="0"/>
              <a:t>Persistent vegetative state or coma</a:t>
            </a:r>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13</a:t>
            </a:fld>
            <a:endParaRPr lang="en-US" altLang="en-US" dirty="0"/>
          </a:p>
        </p:txBody>
      </p:sp>
    </p:spTree>
    <p:extLst>
      <p:ext uri="{BB962C8B-B14F-4D97-AF65-F5344CB8AC3E}">
        <p14:creationId xmlns:p14="http://schemas.microsoft.com/office/powerpoint/2010/main" val="8680116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14</a:t>
            </a:fld>
            <a:endParaRPr lang="en-US" altLang="en-US" dirty="0"/>
          </a:p>
        </p:txBody>
      </p:sp>
    </p:spTree>
    <p:extLst>
      <p:ext uri="{BB962C8B-B14F-4D97-AF65-F5344CB8AC3E}">
        <p14:creationId xmlns:p14="http://schemas.microsoft.com/office/powerpoint/2010/main" val="27719111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Training topic examples: cultural humility, systemic discrimination, antiracism</a:t>
            </a:r>
          </a:p>
          <a:p>
            <a:endParaRPr lang="en-US" dirty="0"/>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15</a:t>
            </a:fld>
            <a:endParaRPr lang="en-US" altLang="en-US" dirty="0"/>
          </a:p>
        </p:txBody>
      </p:sp>
    </p:spTree>
    <p:extLst>
      <p:ext uri="{BB962C8B-B14F-4D97-AF65-F5344CB8AC3E}">
        <p14:creationId xmlns:p14="http://schemas.microsoft.com/office/powerpoint/2010/main" val="25344197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16</a:t>
            </a:fld>
            <a:endParaRPr lang="en-US" altLang="en-US" dirty="0"/>
          </a:p>
        </p:txBody>
      </p:sp>
    </p:spTree>
    <p:extLst>
      <p:ext uri="{BB962C8B-B14F-4D97-AF65-F5344CB8AC3E}">
        <p14:creationId xmlns:p14="http://schemas.microsoft.com/office/powerpoint/2010/main" val="28736178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6C7CB580-22AB-4D49-ACA0-0F0B3F554A38}"/>
              </a:ext>
            </a:extLst>
          </p:cNvPr>
          <p:cNvSpPr>
            <a:spLocks/>
          </p:cNvSpPr>
          <p:nvPr userDrawn="1"/>
        </p:nvSpPr>
        <p:spPr bwMode="auto">
          <a:xfrm>
            <a:off x="296863" y="4530725"/>
            <a:ext cx="11598275" cy="2098675"/>
          </a:xfrm>
          <a:custGeom>
            <a:avLst/>
            <a:gdLst>
              <a:gd name="T0" fmla="*/ 0 w 11599295"/>
              <a:gd name="T1" fmla="*/ 574549 h 2098540"/>
              <a:gd name="T2" fmla="*/ 5911017 w 11599295"/>
              <a:gd name="T3" fmla="*/ 119 h 2098540"/>
              <a:gd name="T4" fmla="*/ 11599295 w 11599295"/>
              <a:gd name="T5" fmla="*/ 574549 h 2098540"/>
              <a:gd name="T6" fmla="*/ 11599295 w 11599295"/>
              <a:gd name="T7" fmla="*/ 2098540 h 2098540"/>
              <a:gd name="T8" fmla="*/ 0 w 11599295"/>
              <a:gd name="T9" fmla="*/ 2098540 h 2098540"/>
              <a:gd name="T10" fmla="*/ 0 w 11599295"/>
              <a:gd name="T11" fmla="*/ 574549 h 209854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599295" h="2098540">
                <a:moveTo>
                  <a:pt x="0" y="574549"/>
                </a:moveTo>
                <a:cubicBezTo>
                  <a:pt x="1991832" y="205272"/>
                  <a:pt x="2899278" y="-5743"/>
                  <a:pt x="5911017" y="119"/>
                </a:cubicBezTo>
                <a:cubicBezTo>
                  <a:pt x="8993094" y="58735"/>
                  <a:pt x="9730556" y="199410"/>
                  <a:pt x="11599295" y="574549"/>
                </a:cubicBezTo>
                <a:lnTo>
                  <a:pt x="11599295" y="2098540"/>
                </a:lnTo>
                <a:lnTo>
                  <a:pt x="0" y="2098540"/>
                </a:lnTo>
                <a:lnTo>
                  <a:pt x="0" y="574549"/>
                </a:lnTo>
                <a:close/>
              </a:path>
            </a:pathLst>
          </a:custGeom>
          <a:solidFill>
            <a:schemeClr val="accent1">
              <a:alpha val="30196"/>
            </a:schemeClr>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dirty="0"/>
          </a:p>
        </p:txBody>
      </p:sp>
      <p:cxnSp>
        <p:nvCxnSpPr>
          <p:cNvPr id="5" name="Straight Connector 12">
            <a:extLst>
              <a:ext uri="{FF2B5EF4-FFF2-40B4-BE49-F238E27FC236}">
                <a16:creationId xmlns:a16="http://schemas.microsoft.com/office/drawing/2014/main" id="{39343720-2DEB-49BB-9D18-F0849675F459}"/>
              </a:ext>
            </a:extLst>
          </p:cNvPr>
          <p:cNvCxnSpPr>
            <a:cxnSpLocks noChangeShapeType="1"/>
          </p:cNvCxnSpPr>
          <p:nvPr userDrawn="1"/>
        </p:nvCxnSpPr>
        <p:spPr bwMode="auto">
          <a:xfrm flipH="1">
            <a:off x="287338" y="6662738"/>
            <a:ext cx="11599862" cy="0"/>
          </a:xfrm>
          <a:prstGeom prst="line">
            <a:avLst/>
          </a:prstGeom>
          <a:noFill/>
          <a:ln w="28575" algn="ctr">
            <a:solidFill>
              <a:srgbClr val="EC890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 name="Straight Connector 13">
            <a:extLst>
              <a:ext uri="{FF2B5EF4-FFF2-40B4-BE49-F238E27FC236}">
                <a16:creationId xmlns:a16="http://schemas.microsoft.com/office/drawing/2014/main" id="{C6A54CD7-5580-4DA1-AFEE-C6765BFA1FAC}"/>
              </a:ext>
            </a:extLst>
          </p:cNvPr>
          <p:cNvCxnSpPr>
            <a:cxnSpLocks noChangeShapeType="1"/>
          </p:cNvCxnSpPr>
          <p:nvPr userDrawn="1"/>
        </p:nvCxnSpPr>
        <p:spPr bwMode="auto">
          <a:xfrm flipH="1">
            <a:off x="296863" y="228600"/>
            <a:ext cx="11598275" cy="0"/>
          </a:xfrm>
          <a:prstGeom prst="line">
            <a:avLst/>
          </a:prstGeom>
          <a:noFill/>
          <a:ln w="28575" algn="ctr">
            <a:solidFill>
              <a:srgbClr val="EC890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7" name="Picture 14" descr="Logo&#10;&#10;Description automatically generated">
            <a:extLst>
              <a:ext uri="{FF2B5EF4-FFF2-40B4-BE49-F238E27FC236}">
                <a16:creationId xmlns:a16="http://schemas.microsoft.com/office/drawing/2014/main" id="{B8A40435-0BEB-4D39-A24E-DB778EA01A9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24400" y="4914900"/>
            <a:ext cx="2590800"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6" name="Rectangle 2"/>
          <p:cNvSpPr>
            <a:spLocks noGrp="1" noChangeArrowheads="1"/>
          </p:cNvSpPr>
          <p:nvPr>
            <p:ph type="ctrTitle"/>
          </p:nvPr>
        </p:nvSpPr>
        <p:spPr>
          <a:xfrm>
            <a:off x="914400" y="682626"/>
            <a:ext cx="10363200" cy="1470025"/>
          </a:xfrm>
        </p:spPr>
        <p:txBody>
          <a:bodyPr/>
          <a:lstStyle>
            <a:lvl1pPr algn="ctr">
              <a:defRPr/>
            </a:lvl1pPr>
          </a:lstStyle>
          <a:p>
            <a:pPr lvl="0"/>
            <a:r>
              <a:rPr lang="en-US" altLang="en-US" noProof="0"/>
              <a:t>Title</a:t>
            </a:r>
          </a:p>
        </p:txBody>
      </p:sp>
      <p:sp>
        <p:nvSpPr>
          <p:cNvPr id="6147" name="Rectangle 3"/>
          <p:cNvSpPr>
            <a:spLocks noGrp="1" noChangeArrowheads="1"/>
          </p:cNvSpPr>
          <p:nvPr>
            <p:ph type="subTitle" idx="1"/>
          </p:nvPr>
        </p:nvSpPr>
        <p:spPr>
          <a:xfrm>
            <a:off x="1828800" y="2438400"/>
            <a:ext cx="8534400" cy="1752600"/>
          </a:xfrm>
        </p:spPr>
        <p:txBody>
          <a:bodyPr/>
          <a:lstStyle>
            <a:lvl1pPr marL="0" indent="0" algn="ctr">
              <a:buFontTx/>
              <a:buNone/>
              <a:defRPr sz="1400"/>
            </a:lvl1pPr>
          </a:lstStyle>
          <a:p>
            <a:pPr lvl="0"/>
            <a:r>
              <a:rPr lang="en-US" altLang="en-US" noProof="0"/>
              <a:t>Click to edit Master subtitle style</a:t>
            </a:r>
          </a:p>
        </p:txBody>
      </p:sp>
      <p:sp>
        <p:nvSpPr>
          <p:cNvPr id="8" name="Rectangle 5">
            <a:extLst>
              <a:ext uri="{FF2B5EF4-FFF2-40B4-BE49-F238E27FC236}">
                <a16:creationId xmlns:a16="http://schemas.microsoft.com/office/drawing/2014/main" id="{778405B8-A409-415E-BC66-403316AF2871}"/>
              </a:ext>
            </a:extLst>
          </p:cNvPr>
          <p:cNvSpPr>
            <a:spLocks noGrp="1" noChangeArrowheads="1"/>
          </p:cNvSpPr>
          <p:nvPr>
            <p:ph type="ftr" sz="quarter" idx="10"/>
          </p:nvPr>
        </p:nvSpPr>
        <p:spPr>
          <a:xfrm>
            <a:off x="4572000" y="5970588"/>
            <a:ext cx="3860800" cy="476250"/>
          </a:xfrm>
        </p:spPr>
        <p:txBody>
          <a:bodyPr/>
          <a:lstStyle>
            <a:lvl1pPr algn="l" eaLnBrk="0" hangingPunct="0">
              <a:spcBef>
                <a:spcPct val="50000"/>
              </a:spcBef>
              <a:defRPr dirty="0"/>
            </a:lvl1pPr>
          </a:lstStyle>
          <a:p>
            <a:pPr>
              <a:defRPr/>
            </a:pPr>
            <a:endParaRPr lang="en-US" altLang="en-US" dirty="0"/>
          </a:p>
        </p:txBody>
      </p:sp>
    </p:spTree>
    <p:extLst>
      <p:ext uri="{BB962C8B-B14F-4D97-AF65-F5344CB8AC3E}">
        <p14:creationId xmlns:p14="http://schemas.microsoft.com/office/powerpoint/2010/main" val="3506785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a:extLst>
              <a:ext uri="{FF2B5EF4-FFF2-40B4-BE49-F238E27FC236}">
                <a16:creationId xmlns:a16="http://schemas.microsoft.com/office/drawing/2014/main" id="{3361D296-C0DF-42F2-90DA-15EF3F67EBCC}"/>
              </a:ext>
            </a:extLst>
          </p:cNvPr>
          <p:cNvSpPr>
            <a:spLocks noGrp="1" noChangeArrowheads="1"/>
          </p:cNvSpPr>
          <p:nvPr>
            <p:ph type="sldNum" sz="quarter" idx="11"/>
          </p:nvPr>
        </p:nvSpPr>
        <p:spPr>
          <a:ln/>
        </p:spPr>
        <p:txBody>
          <a:bodyPr/>
          <a:lstStyle>
            <a:lvl1pPr>
              <a:defRPr/>
            </a:lvl1pPr>
          </a:lstStyle>
          <a:p>
            <a:pPr>
              <a:defRPr/>
            </a:pPr>
            <a:fld id="{5914ED06-8181-47CD-B3B7-F8269048FF65}" type="slidenum">
              <a:rPr lang="en-US" altLang="en-US"/>
              <a:pPr>
                <a:defRPr/>
              </a:pPr>
              <a:t>‹#›</a:t>
            </a:fld>
            <a:endParaRPr lang="en-US" altLang="en-US" dirty="0"/>
          </a:p>
        </p:txBody>
      </p:sp>
      <p:sp>
        <p:nvSpPr>
          <p:cNvPr id="6" name="Rectangle 10">
            <a:extLst>
              <a:ext uri="{FF2B5EF4-FFF2-40B4-BE49-F238E27FC236}">
                <a16:creationId xmlns:a16="http://schemas.microsoft.com/office/drawing/2014/main" id="{246D83D0-F1B2-4565-A5F1-A8B64318DAA0}"/>
              </a:ext>
            </a:extLst>
          </p:cNvPr>
          <p:cNvSpPr>
            <a:spLocks noGrp="1" noChangeArrowheads="1"/>
          </p:cNvSpPr>
          <p:nvPr>
            <p:ph type="ftr" sz="quarter" idx="12"/>
          </p:nvPr>
        </p:nvSpPr>
        <p:spPr>
          <a:ln/>
        </p:spPr>
        <p:txBody>
          <a:bodyPr/>
          <a:lstStyle>
            <a:lvl1pPr>
              <a:defRPr/>
            </a:lvl1pPr>
          </a:lstStyle>
          <a:p>
            <a:pPr>
              <a:defRPr/>
            </a:pPr>
            <a:endParaRPr lang="en-US" altLang="en-US" dirty="0"/>
          </a:p>
        </p:txBody>
      </p:sp>
    </p:spTree>
    <p:extLst>
      <p:ext uri="{BB962C8B-B14F-4D97-AF65-F5344CB8AC3E}">
        <p14:creationId xmlns:p14="http://schemas.microsoft.com/office/powerpoint/2010/main" val="4104802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440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440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a:extLst>
              <a:ext uri="{FF2B5EF4-FFF2-40B4-BE49-F238E27FC236}">
                <a16:creationId xmlns:a16="http://schemas.microsoft.com/office/drawing/2014/main" id="{F8D14DE7-6BDC-4751-A16D-EC3A23C627FE}"/>
              </a:ext>
            </a:extLst>
          </p:cNvPr>
          <p:cNvSpPr>
            <a:spLocks noGrp="1" noChangeArrowheads="1"/>
          </p:cNvSpPr>
          <p:nvPr>
            <p:ph type="sldNum" sz="quarter" idx="11"/>
          </p:nvPr>
        </p:nvSpPr>
        <p:spPr>
          <a:ln/>
        </p:spPr>
        <p:txBody>
          <a:bodyPr/>
          <a:lstStyle>
            <a:lvl1pPr>
              <a:defRPr/>
            </a:lvl1pPr>
          </a:lstStyle>
          <a:p>
            <a:pPr>
              <a:defRPr/>
            </a:pPr>
            <a:fld id="{93D0E6CB-1BD8-4BAF-A43E-F5FDD084C38A}" type="slidenum">
              <a:rPr lang="en-US" altLang="en-US"/>
              <a:pPr>
                <a:defRPr/>
              </a:pPr>
              <a:t>‹#›</a:t>
            </a:fld>
            <a:endParaRPr lang="en-US" altLang="en-US" dirty="0"/>
          </a:p>
        </p:txBody>
      </p:sp>
      <p:sp>
        <p:nvSpPr>
          <p:cNvPr id="6" name="Rectangle 10">
            <a:extLst>
              <a:ext uri="{FF2B5EF4-FFF2-40B4-BE49-F238E27FC236}">
                <a16:creationId xmlns:a16="http://schemas.microsoft.com/office/drawing/2014/main" id="{520DECF2-3E2F-40E4-9280-8DA9E2192D1A}"/>
              </a:ext>
            </a:extLst>
          </p:cNvPr>
          <p:cNvSpPr>
            <a:spLocks noGrp="1" noChangeArrowheads="1"/>
          </p:cNvSpPr>
          <p:nvPr>
            <p:ph type="ftr" sz="quarter" idx="12"/>
          </p:nvPr>
        </p:nvSpPr>
        <p:spPr>
          <a:ln/>
        </p:spPr>
        <p:txBody>
          <a:bodyPr/>
          <a:lstStyle>
            <a:lvl1pPr>
              <a:defRPr/>
            </a:lvl1pPr>
          </a:lstStyle>
          <a:p>
            <a:pPr>
              <a:defRPr/>
            </a:pPr>
            <a:endParaRPr lang="en-US" altLang="en-US" dirty="0"/>
          </a:p>
        </p:txBody>
      </p:sp>
    </p:spTree>
    <p:extLst>
      <p:ext uri="{BB962C8B-B14F-4D97-AF65-F5344CB8AC3E}">
        <p14:creationId xmlns:p14="http://schemas.microsoft.com/office/powerpoint/2010/main" val="1416102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lvl1pPr>
          </a:lstStyle>
          <a:p>
            <a:r>
              <a:rPr lang="en-US" dirty="0"/>
              <a:t>Click to edit Master title style</a:t>
            </a:r>
          </a:p>
        </p:txBody>
      </p:sp>
      <p:sp>
        <p:nvSpPr>
          <p:cNvPr id="3" name="Content Placeholder 2"/>
          <p:cNvSpPr>
            <a:spLocks noGrp="1"/>
          </p:cNvSpPr>
          <p:nvPr>
            <p:ph idx="1"/>
          </p:nvPr>
        </p:nvSpPr>
        <p:spPr/>
        <p:txBody>
          <a:bodyPr/>
          <a:lstStyle>
            <a:lvl1pPr>
              <a:defRPr sz="3200"/>
            </a:lvl1pPr>
            <a:lvl2pPr>
              <a:defRPr sz="28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8">
            <a:extLst>
              <a:ext uri="{FF2B5EF4-FFF2-40B4-BE49-F238E27FC236}">
                <a16:creationId xmlns:a16="http://schemas.microsoft.com/office/drawing/2014/main" id="{3F827698-1543-4294-A748-7794F0F38C96}"/>
              </a:ext>
            </a:extLst>
          </p:cNvPr>
          <p:cNvSpPr>
            <a:spLocks noGrp="1" noChangeArrowheads="1"/>
          </p:cNvSpPr>
          <p:nvPr>
            <p:ph type="sldNum" sz="quarter" idx="11"/>
          </p:nvPr>
        </p:nvSpPr>
        <p:spPr>
          <a:ln/>
        </p:spPr>
        <p:txBody>
          <a:bodyPr/>
          <a:lstStyle>
            <a:lvl1pPr>
              <a:defRPr/>
            </a:lvl1pPr>
          </a:lstStyle>
          <a:p>
            <a:pPr>
              <a:defRPr/>
            </a:pPr>
            <a:fld id="{678D0E47-2870-4D7F-9E5B-E656D1108487}" type="slidenum">
              <a:rPr lang="en-US" altLang="en-US"/>
              <a:pPr>
                <a:defRPr/>
              </a:pPr>
              <a:t>‹#›</a:t>
            </a:fld>
            <a:endParaRPr lang="en-US" altLang="en-US" dirty="0"/>
          </a:p>
        </p:txBody>
      </p:sp>
      <p:sp>
        <p:nvSpPr>
          <p:cNvPr id="6" name="Rectangle 10">
            <a:extLst>
              <a:ext uri="{FF2B5EF4-FFF2-40B4-BE49-F238E27FC236}">
                <a16:creationId xmlns:a16="http://schemas.microsoft.com/office/drawing/2014/main" id="{E772C956-D6E5-4EBE-90BA-BBE49F3BA4B5}"/>
              </a:ext>
            </a:extLst>
          </p:cNvPr>
          <p:cNvSpPr>
            <a:spLocks noGrp="1" noChangeArrowheads="1"/>
          </p:cNvSpPr>
          <p:nvPr>
            <p:ph type="ftr" sz="quarter" idx="12"/>
          </p:nvPr>
        </p:nvSpPr>
        <p:spPr>
          <a:ln/>
        </p:spPr>
        <p:txBody>
          <a:bodyPr/>
          <a:lstStyle>
            <a:lvl1pPr>
              <a:defRPr/>
            </a:lvl1pPr>
          </a:lstStyle>
          <a:p>
            <a:pPr>
              <a:defRPr/>
            </a:pPr>
            <a:endParaRPr lang="en-US" altLang="en-US" dirty="0"/>
          </a:p>
        </p:txBody>
      </p:sp>
    </p:spTree>
    <p:extLst>
      <p:ext uri="{BB962C8B-B14F-4D97-AF65-F5344CB8AC3E}">
        <p14:creationId xmlns:p14="http://schemas.microsoft.com/office/powerpoint/2010/main" val="4036539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5" name="Rectangle 8">
            <a:extLst>
              <a:ext uri="{FF2B5EF4-FFF2-40B4-BE49-F238E27FC236}">
                <a16:creationId xmlns:a16="http://schemas.microsoft.com/office/drawing/2014/main" id="{D9F24322-30D5-43AE-B3AF-CB865366255F}"/>
              </a:ext>
            </a:extLst>
          </p:cNvPr>
          <p:cNvSpPr>
            <a:spLocks noGrp="1" noChangeArrowheads="1"/>
          </p:cNvSpPr>
          <p:nvPr>
            <p:ph type="sldNum" sz="quarter" idx="11"/>
          </p:nvPr>
        </p:nvSpPr>
        <p:spPr>
          <a:ln/>
        </p:spPr>
        <p:txBody>
          <a:bodyPr/>
          <a:lstStyle>
            <a:lvl1pPr>
              <a:defRPr/>
            </a:lvl1pPr>
          </a:lstStyle>
          <a:p>
            <a:pPr>
              <a:defRPr/>
            </a:pPr>
            <a:fld id="{DB2CD222-6AD2-4E92-97F8-569B95AFE93E}" type="slidenum">
              <a:rPr lang="en-US" altLang="en-US"/>
              <a:pPr>
                <a:defRPr/>
              </a:pPr>
              <a:t>‹#›</a:t>
            </a:fld>
            <a:endParaRPr lang="en-US" altLang="en-US" dirty="0"/>
          </a:p>
        </p:txBody>
      </p:sp>
      <p:sp>
        <p:nvSpPr>
          <p:cNvPr id="6" name="Rectangle 10">
            <a:extLst>
              <a:ext uri="{FF2B5EF4-FFF2-40B4-BE49-F238E27FC236}">
                <a16:creationId xmlns:a16="http://schemas.microsoft.com/office/drawing/2014/main" id="{0ED9858E-D575-497D-8FEE-A46FE23BF7D7}"/>
              </a:ext>
            </a:extLst>
          </p:cNvPr>
          <p:cNvSpPr>
            <a:spLocks noGrp="1" noChangeArrowheads="1"/>
          </p:cNvSpPr>
          <p:nvPr>
            <p:ph type="ftr" sz="quarter" idx="12"/>
          </p:nvPr>
        </p:nvSpPr>
        <p:spPr>
          <a:ln/>
        </p:spPr>
        <p:txBody>
          <a:bodyPr/>
          <a:lstStyle>
            <a:lvl1pPr>
              <a:defRPr/>
            </a:lvl1pPr>
          </a:lstStyle>
          <a:p>
            <a:pPr>
              <a:defRPr/>
            </a:pPr>
            <a:endParaRPr lang="en-US" altLang="en-US" dirty="0"/>
          </a:p>
        </p:txBody>
      </p:sp>
    </p:spTree>
    <p:extLst>
      <p:ext uri="{BB962C8B-B14F-4D97-AF65-F5344CB8AC3E}">
        <p14:creationId xmlns:p14="http://schemas.microsoft.com/office/powerpoint/2010/main" val="3419982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8">
            <a:extLst>
              <a:ext uri="{FF2B5EF4-FFF2-40B4-BE49-F238E27FC236}">
                <a16:creationId xmlns:a16="http://schemas.microsoft.com/office/drawing/2014/main" id="{7011CA48-D86C-450F-83EA-799D94562961}"/>
              </a:ext>
            </a:extLst>
          </p:cNvPr>
          <p:cNvSpPr>
            <a:spLocks noGrp="1" noChangeArrowheads="1"/>
          </p:cNvSpPr>
          <p:nvPr>
            <p:ph type="sldNum" sz="quarter" idx="11"/>
          </p:nvPr>
        </p:nvSpPr>
        <p:spPr>
          <a:ln/>
        </p:spPr>
        <p:txBody>
          <a:bodyPr/>
          <a:lstStyle>
            <a:lvl1pPr>
              <a:defRPr/>
            </a:lvl1pPr>
          </a:lstStyle>
          <a:p>
            <a:pPr>
              <a:defRPr/>
            </a:pPr>
            <a:fld id="{66BF0931-17E3-422E-9460-9C41BB3665FD}" type="slidenum">
              <a:rPr lang="en-US" altLang="en-US"/>
              <a:pPr>
                <a:defRPr/>
              </a:pPr>
              <a:t>‹#›</a:t>
            </a:fld>
            <a:endParaRPr lang="en-US" altLang="en-US" dirty="0"/>
          </a:p>
        </p:txBody>
      </p:sp>
      <p:sp>
        <p:nvSpPr>
          <p:cNvPr id="7" name="Rectangle 10">
            <a:extLst>
              <a:ext uri="{FF2B5EF4-FFF2-40B4-BE49-F238E27FC236}">
                <a16:creationId xmlns:a16="http://schemas.microsoft.com/office/drawing/2014/main" id="{8AAD690D-DB33-4E62-A642-DC12C5AE964F}"/>
              </a:ext>
            </a:extLst>
          </p:cNvPr>
          <p:cNvSpPr>
            <a:spLocks noGrp="1" noChangeArrowheads="1"/>
          </p:cNvSpPr>
          <p:nvPr>
            <p:ph type="ftr" sz="quarter" idx="12"/>
          </p:nvPr>
        </p:nvSpPr>
        <p:spPr>
          <a:ln/>
        </p:spPr>
        <p:txBody>
          <a:bodyPr/>
          <a:lstStyle>
            <a:lvl1pPr>
              <a:defRPr/>
            </a:lvl1pPr>
          </a:lstStyle>
          <a:p>
            <a:pPr>
              <a:defRPr/>
            </a:pPr>
            <a:endParaRPr lang="en-US" altLang="en-US" dirty="0"/>
          </a:p>
        </p:txBody>
      </p:sp>
    </p:spTree>
    <p:extLst>
      <p:ext uri="{BB962C8B-B14F-4D97-AF65-F5344CB8AC3E}">
        <p14:creationId xmlns:p14="http://schemas.microsoft.com/office/powerpoint/2010/main" val="1092304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8">
            <a:extLst>
              <a:ext uri="{FF2B5EF4-FFF2-40B4-BE49-F238E27FC236}">
                <a16:creationId xmlns:a16="http://schemas.microsoft.com/office/drawing/2014/main" id="{0710BF89-224C-4DD6-AEC2-A12EB6E9A268}"/>
              </a:ext>
            </a:extLst>
          </p:cNvPr>
          <p:cNvSpPr>
            <a:spLocks noGrp="1" noChangeArrowheads="1"/>
          </p:cNvSpPr>
          <p:nvPr>
            <p:ph type="sldNum" sz="quarter" idx="11"/>
          </p:nvPr>
        </p:nvSpPr>
        <p:spPr>
          <a:ln/>
        </p:spPr>
        <p:txBody>
          <a:bodyPr/>
          <a:lstStyle>
            <a:lvl1pPr>
              <a:defRPr/>
            </a:lvl1pPr>
          </a:lstStyle>
          <a:p>
            <a:pPr>
              <a:defRPr/>
            </a:pPr>
            <a:fld id="{11A11E2D-1921-40FD-8943-70229D7FC9E7}" type="slidenum">
              <a:rPr lang="en-US" altLang="en-US"/>
              <a:pPr>
                <a:defRPr/>
              </a:pPr>
              <a:t>‹#›</a:t>
            </a:fld>
            <a:endParaRPr lang="en-US" altLang="en-US" dirty="0"/>
          </a:p>
        </p:txBody>
      </p:sp>
      <p:sp>
        <p:nvSpPr>
          <p:cNvPr id="9" name="Rectangle 10">
            <a:extLst>
              <a:ext uri="{FF2B5EF4-FFF2-40B4-BE49-F238E27FC236}">
                <a16:creationId xmlns:a16="http://schemas.microsoft.com/office/drawing/2014/main" id="{7E195A45-0B7A-4AB8-B25D-53B23C387E99}"/>
              </a:ext>
            </a:extLst>
          </p:cNvPr>
          <p:cNvSpPr>
            <a:spLocks noGrp="1" noChangeArrowheads="1"/>
          </p:cNvSpPr>
          <p:nvPr>
            <p:ph type="ftr" sz="quarter" idx="12"/>
          </p:nvPr>
        </p:nvSpPr>
        <p:spPr>
          <a:ln/>
        </p:spPr>
        <p:txBody>
          <a:bodyPr/>
          <a:lstStyle>
            <a:lvl1pPr>
              <a:defRPr/>
            </a:lvl1pPr>
          </a:lstStyle>
          <a:p>
            <a:pPr>
              <a:defRPr/>
            </a:pPr>
            <a:endParaRPr lang="en-US" altLang="en-US" dirty="0"/>
          </a:p>
        </p:txBody>
      </p:sp>
    </p:spTree>
    <p:extLst>
      <p:ext uri="{BB962C8B-B14F-4D97-AF65-F5344CB8AC3E}">
        <p14:creationId xmlns:p14="http://schemas.microsoft.com/office/powerpoint/2010/main" val="649611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8">
            <a:extLst>
              <a:ext uri="{FF2B5EF4-FFF2-40B4-BE49-F238E27FC236}">
                <a16:creationId xmlns:a16="http://schemas.microsoft.com/office/drawing/2014/main" id="{2DB41996-6602-4E41-BE84-8E41EABCCCD3}"/>
              </a:ext>
            </a:extLst>
          </p:cNvPr>
          <p:cNvSpPr>
            <a:spLocks noGrp="1" noChangeArrowheads="1"/>
          </p:cNvSpPr>
          <p:nvPr>
            <p:ph type="sldNum" sz="quarter" idx="11"/>
          </p:nvPr>
        </p:nvSpPr>
        <p:spPr>
          <a:ln/>
        </p:spPr>
        <p:txBody>
          <a:bodyPr/>
          <a:lstStyle>
            <a:lvl1pPr>
              <a:defRPr/>
            </a:lvl1pPr>
          </a:lstStyle>
          <a:p>
            <a:pPr>
              <a:defRPr/>
            </a:pPr>
            <a:fld id="{EC523F9B-5CFA-46C7-89DD-C53CF11BEEA6}" type="slidenum">
              <a:rPr lang="en-US" altLang="en-US"/>
              <a:pPr>
                <a:defRPr/>
              </a:pPr>
              <a:t>‹#›</a:t>
            </a:fld>
            <a:endParaRPr lang="en-US" altLang="en-US" dirty="0"/>
          </a:p>
        </p:txBody>
      </p:sp>
      <p:sp>
        <p:nvSpPr>
          <p:cNvPr id="5" name="Rectangle 10">
            <a:extLst>
              <a:ext uri="{FF2B5EF4-FFF2-40B4-BE49-F238E27FC236}">
                <a16:creationId xmlns:a16="http://schemas.microsoft.com/office/drawing/2014/main" id="{FD353992-ED8F-4D9B-A6C7-F832A9F0F60D}"/>
              </a:ext>
            </a:extLst>
          </p:cNvPr>
          <p:cNvSpPr>
            <a:spLocks noGrp="1" noChangeArrowheads="1"/>
          </p:cNvSpPr>
          <p:nvPr>
            <p:ph type="ftr" sz="quarter" idx="12"/>
          </p:nvPr>
        </p:nvSpPr>
        <p:spPr>
          <a:ln/>
        </p:spPr>
        <p:txBody>
          <a:bodyPr/>
          <a:lstStyle>
            <a:lvl1pPr>
              <a:defRPr/>
            </a:lvl1pPr>
          </a:lstStyle>
          <a:p>
            <a:pPr>
              <a:defRPr/>
            </a:pPr>
            <a:endParaRPr lang="en-US" altLang="en-US" dirty="0"/>
          </a:p>
        </p:txBody>
      </p:sp>
    </p:spTree>
    <p:extLst>
      <p:ext uri="{BB962C8B-B14F-4D97-AF65-F5344CB8AC3E}">
        <p14:creationId xmlns:p14="http://schemas.microsoft.com/office/powerpoint/2010/main" val="3230312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8">
            <a:extLst>
              <a:ext uri="{FF2B5EF4-FFF2-40B4-BE49-F238E27FC236}">
                <a16:creationId xmlns:a16="http://schemas.microsoft.com/office/drawing/2014/main" id="{C4687ABA-6236-4E13-AF02-0F79C820C7DE}"/>
              </a:ext>
            </a:extLst>
          </p:cNvPr>
          <p:cNvSpPr>
            <a:spLocks noGrp="1" noChangeArrowheads="1"/>
          </p:cNvSpPr>
          <p:nvPr>
            <p:ph type="sldNum" sz="quarter" idx="11"/>
          </p:nvPr>
        </p:nvSpPr>
        <p:spPr>
          <a:ln/>
        </p:spPr>
        <p:txBody>
          <a:bodyPr/>
          <a:lstStyle>
            <a:lvl1pPr>
              <a:defRPr/>
            </a:lvl1pPr>
          </a:lstStyle>
          <a:p>
            <a:pPr>
              <a:defRPr/>
            </a:pPr>
            <a:fld id="{137EC908-0AD5-4A0E-8D51-C307C1E88F67}" type="slidenum">
              <a:rPr lang="en-US" altLang="en-US"/>
              <a:pPr>
                <a:defRPr/>
              </a:pPr>
              <a:t>‹#›</a:t>
            </a:fld>
            <a:endParaRPr lang="en-US" altLang="en-US" dirty="0"/>
          </a:p>
        </p:txBody>
      </p:sp>
      <p:sp>
        <p:nvSpPr>
          <p:cNvPr id="4" name="Rectangle 10">
            <a:extLst>
              <a:ext uri="{FF2B5EF4-FFF2-40B4-BE49-F238E27FC236}">
                <a16:creationId xmlns:a16="http://schemas.microsoft.com/office/drawing/2014/main" id="{92D874B6-ECA2-48BF-A08D-172AE3467C53}"/>
              </a:ext>
            </a:extLst>
          </p:cNvPr>
          <p:cNvSpPr>
            <a:spLocks noGrp="1" noChangeArrowheads="1"/>
          </p:cNvSpPr>
          <p:nvPr>
            <p:ph type="ftr" sz="quarter" idx="12"/>
          </p:nvPr>
        </p:nvSpPr>
        <p:spPr>
          <a:ln/>
        </p:spPr>
        <p:txBody>
          <a:bodyPr/>
          <a:lstStyle>
            <a:lvl1pPr>
              <a:defRPr/>
            </a:lvl1pPr>
          </a:lstStyle>
          <a:p>
            <a:pPr>
              <a:defRPr/>
            </a:pPr>
            <a:endParaRPr lang="en-US" altLang="en-US" dirty="0"/>
          </a:p>
        </p:txBody>
      </p:sp>
    </p:spTree>
    <p:extLst>
      <p:ext uri="{BB962C8B-B14F-4D97-AF65-F5344CB8AC3E}">
        <p14:creationId xmlns:p14="http://schemas.microsoft.com/office/powerpoint/2010/main" val="2159949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Rectangle 8">
            <a:extLst>
              <a:ext uri="{FF2B5EF4-FFF2-40B4-BE49-F238E27FC236}">
                <a16:creationId xmlns:a16="http://schemas.microsoft.com/office/drawing/2014/main" id="{315803AC-286E-47AE-957B-66385EFE509C}"/>
              </a:ext>
            </a:extLst>
          </p:cNvPr>
          <p:cNvSpPr>
            <a:spLocks noGrp="1" noChangeArrowheads="1"/>
          </p:cNvSpPr>
          <p:nvPr>
            <p:ph type="sldNum" sz="quarter" idx="11"/>
          </p:nvPr>
        </p:nvSpPr>
        <p:spPr>
          <a:ln/>
        </p:spPr>
        <p:txBody>
          <a:bodyPr/>
          <a:lstStyle>
            <a:lvl1pPr>
              <a:defRPr/>
            </a:lvl1pPr>
          </a:lstStyle>
          <a:p>
            <a:pPr>
              <a:defRPr/>
            </a:pPr>
            <a:fld id="{0909C9F3-4B9D-4134-91F2-3C6198D9FF9F}" type="slidenum">
              <a:rPr lang="en-US" altLang="en-US"/>
              <a:pPr>
                <a:defRPr/>
              </a:pPr>
              <a:t>‹#›</a:t>
            </a:fld>
            <a:endParaRPr lang="en-US" altLang="en-US" dirty="0"/>
          </a:p>
        </p:txBody>
      </p:sp>
      <p:sp>
        <p:nvSpPr>
          <p:cNvPr id="7" name="Rectangle 10">
            <a:extLst>
              <a:ext uri="{FF2B5EF4-FFF2-40B4-BE49-F238E27FC236}">
                <a16:creationId xmlns:a16="http://schemas.microsoft.com/office/drawing/2014/main" id="{BDB71609-C755-4E3E-90EF-91249EEDED05}"/>
              </a:ext>
            </a:extLst>
          </p:cNvPr>
          <p:cNvSpPr>
            <a:spLocks noGrp="1" noChangeArrowheads="1"/>
          </p:cNvSpPr>
          <p:nvPr>
            <p:ph type="ftr" sz="quarter" idx="12"/>
          </p:nvPr>
        </p:nvSpPr>
        <p:spPr>
          <a:ln/>
        </p:spPr>
        <p:txBody>
          <a:bodyPr/>
          <a:lstStyle>
            <a:lvl1pPr>
              <a:defRPr/>
            </a:lvl1pPr>
          </a:lstStyle>
          <a:p>
            <a:pPr>
              <a:defRPr/>
            </a:pPr>
            <a:endParaRPr lang="en-US" altLang="en-US" dirty="0"/>
          </a:p>
        </p:txBody>
      </p:sp>
    </p:spTree>
    <p:extLst>
      <p:ext uri="{BB962C8B-B14F-4D97-AF65-F5344CB8AC3E}">
        <p14:creationId xmlns:p14="http://schemas.microsoft.com/office/powerpoint/2010/main" val="4208595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Rectangle 8">
            <a:extLst>
              <a:ext uri="{FF2B5EF4-FFF2-40B4-BE49-F238E27FC236}">
                <a16:creationId xmlns:a16="http://schemas.microsoft.com/office/drawing/2014/main" id="{29DE3E7E-9C9C-40B4-B866-4545454C9218}"/>
              </a:ext>
            </a:extLst>
          </p:cNvPr>
          <p:cNvSpPr>
            <a:spLocks noGrp="1" noChangeArrowheads="1"/>
          </p:cNvSpPr>
          <p:nvPr>
            <p:ph type="sldNum" sz="quarter" idx="11"/>
          </p:nvPr>
        </p:nvSpPr>
        <p:spPr>
          <a:ln/>
        </p:spPr>
        <p:txBody>
          <a:bodyPr/>
          <a:lstStyle>
            <a:lvl1pPr>
              <a:defRPr/>
            </a:lvl1pPr>
          </a:lstStyle>
          <a:p>
            <a:pPr>
              <a:defRPr/>
            </a:pPr>
            <a:fld id="{625F696A-A249-4D7D-A10E-7067A81B9BEE}" type="slidenum">
              <a:rPr lang="en-US" altLang="en-US"/>
              <a:pPr>
                <a:defRPr/>
              </a:pPr>
              <a:t>‹#›</a:t>
            </a:fld>
            <a:endParaRPr lang="en-US" altLang="en-US" dirty="0"/>
          </a:p>
        </p:txBody>
      </p:sp>
      <p:sp>
        <p:nvSpPr>
          <p:cNvPr id="7" name="Rectangle 10">
            <a:extLst>
              <a:ext uri="{FF2B5EF4-FFF2-40B4-BE49-F238E27FC236}">
                <a16:creationId xmlns:a16="http://schemas.microsoft.com/office/drawing/2014/main" id="{C2C2412F-AEC9-4062-BB4A-553FA1D6E816}"/>
              </a:ext>
            </a:extLst>
          </p:cNvPr>
          <p:cNvSpPr>
            <a:spLocks noGrp="1" noChangeArrowheads="1"/>
          </p:cNvSpPr>
          <p:nvPr>
            <p:ph type="ftr" sz="quarter" idx="12"/>
          </p:nvPr>
        </p:nvSpPr>
        <p:spPr>
          <a:ln/>
        </p:spPr>
        <p:txBody>
          <a:bodyPr/>
          <a:lstStyle>
            <a:lvl1pPr>
              <a:defRPr/>
            </a:lvl1pPr>
          </a:lstStyle>
          <a:p>
            <a:pPr>
              <a:defRPr/>
            </a:pPr>
            <a:endParaRPr lang="en-US" altLang="en-US" dirty="0"/>
          </a:p>
        </p:txBody>
      </p:sp>
    </p:spTree>
    <p:extLst>
      <p:ext uri="{BB962C8B-B14F-4D97-AF65-F5344CB8AC3E}">
        <p14:creationId xmlns:p14="http://schemas.microsoft.com/office/powerpoint/2010/main" val="584295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D61BB1D-E4FB-4FF8-A525-DC77E1B08B89}"/>
              </a:ext>
            </a:extLst>
          </p:cNvPr>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57C5A8E6-155F-4EE0-90A1-378A2CE8B196}"/>
              </a:ext>
            </a:extLst>
          </p:cNvPr>
          <p:cNvSpPr>
            <a:spLocks noGrp="1" noChangeArrowheads="1"/>
          </p:cNvSpPr>
          <p:nvPr>
            <p:ph type="body" idx="1"/>
          </p:nvPr>
        </p:nvSpPr>
        <p:spPr bwMode="auto">
          <a:xfrm>
            <a:off x="609600" y="1600200"/>
            <a:ext cx="10972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4" name="Rectangle 4">
            <a:extLst>
              <a:ext uri="{FF2B5EF4-FFF2-40B4-BE49-F238E27FC236}">
                <a16:creationId xmlns:a16="http://schemas.microsoft.com/office/drawing/2014/main" id="{09615687-6697-4E29-B74D-07C7AB177589}"/>
              </a:ext>
            </a:extLst>
          </p:cNvPr>
          <p:cNvSpPr>
            <a:spLocks noGrp="1" noChangeArrowheads="1"/>
          </p:cNvSpPr>
          <p:nvPr>
            <p:ph type="dt" sz="half" idx="2"/>
          </p:nvPr>
        </p:nvSpPr>
        <p:spPr bwMode="auto">
          <a:xfrm>
            <a:off x="406400" y="5943600"/>
            <a:ext cx="467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spcBef>
                <a:spcPct val="50000"/>
              </a:spcBef>
              <a:defRPr sz="1200" dirty="0">
                <a:solidFill>
                  <a:srgbClr val="005595"/>
                </a:solidFill>
                <a:latin typeface="+mn-lt"/>
              </a:defRPr>
            </a:lvl1pPr>
          </a:lstStyle>
          <a:p>
            <a:pPr>
              <a:defRPr/>
            </a:pPr>
            <a:endParaRPr lang="en-US" altLang="en-US" dirty="0"/>
          </a:p>
        </p:txBody>
      </p:sp>
      <p:sp>
        <p:nvSpPr>
          <p:cNvPr id="5128" name="Rectangle 8">
            <a:extLst>
              <a:ext uri="{FF2B5EF4-FFF2-40B4-BE49-F238E27FC236}">
                <a16:creationId xmlns:a16="http://schemas.microsoft.com/office/drawing/2014/main" id="{4B76B75F-0387-4638-9DA2-024E76E50388}"/>
              </a:ext>
            </a:extLst>
          </p:cNvPr>
          <p:cNvSpPr>
            <a:spLocks noGrp="1" noChangeArrowheads="1"/>
          </p:cNvSpPr>
          <p:nvPr>
            <p:ph type="sldNum" sz="quarter" idx="4"/>
          </p:nvPr>
        </p:nvSpPr>
        <p:spPr bwMode="auto">
          <a:xfrm>
            <a:off x="406400" y="6477000"/>
            <a:ext cx="2844800" cy="2476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000">
                <a:solidFill>
                  <a:srgbClr val="005595"/>
                </a:solidFill>
                <a:latin typeface="+mn-lt"/>
              </a:defRPr>
            </a:lvl1pPr>
          </a:lstStyle>
          <a:p>
            <a:pPr>
              <a:defRPr/>
            </a:pPr>
            <a:fld id="{D8634634-DC44-4CE6-8EAE-408D4512592A}" type="slidenum">
              <a:rPr lang="en-US" altLang="en-US"/>
              <a:pPr>
                <a:defRPr/>
              </a:pPr>
              <a:t>‹#›</a:t>
            </a:fld>
            <a:endParaRPr lang="en-US" altLang="en-US" dirty="0"/>
          </a:p>
        </p:txBody>
      </p:sp>
      <p:sp>
        <p:nvSpPr>
          <p:cNvPr id="5130" name="Rectangle 10">
            <a:extLst>
              <a:ext uri="{FF2B5EF4-FFF2-40B4-BE49-F238E27FC236}">
                <a16:creationId xmlns:a16="http://schemas.microsoft.com/office/drawing/2014/main" id="{FDABEE30-4BE2-440D-8FE3-40CF6050E9F7}"/>
              </a:ext>
            </a:extLst>
          </p:cNvPr>
          <p:cNvSpPr>
            <a:spLocks noGrp="1" noChangeArrowheads="1"/>
          </p:cNvSpPr>
          <p:nvPr>
            <p:ph type="ftr" sz="quarter" idx="3"/>
          </p:nvPr>
        </p:nvSpPr>
        <p:spPr bwMode="auto">
          <a:xfrm>
            <a:off x="4165600" y="6477000"/>
            <a:ext cx="3860800" cy="3238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200">
                <a:solidFill>
                  <a:srgbClr val="005595"/>
                </a:solidFill>
                <a:latin typeface="+mn-lt"/>
              </a:defRPr>
            </a:lvl1pPr>
          </a:lstStyle>
          <a:p>
            <a:pPr>
              <a:defRPr/>
            </a:pPr>
            <a:endParaRPr lang="en-US" altLang="en-US" dirty="0"/>
          </a:p>
        </p:txBody>
      </p:sp>
      <p:pic>
        <p:nvPicPr>
          <p:cNvPr id="1031" name="Picture 8" descr="Logo&#10;&#10;Description automatically generated">
            <a:extLst>
              <a:ext uri="{FF2B5EF4-FFF2-40B4-BE49-F238E27FC236}">
                <a16:creationId xmlns:a16="http://schemas.microsoft.com/office/drawing/2014/main" id="{BA058BE4-8035-43A8-9701-B4A410FDBA76}"/>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0134600" y="5943600"/>
            <a:ext cx="1797050"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32" name="Straight Connector 9">
            <a:extLst>
              <a:ext uri="{FF2B5EF4-FFF2-40B4-BE49-F238E27FC236}">
                <a16:creationId xmlns:a16="http://schemas.microsoft.com/office/drawing/2014/main" id="{8C1959F6-BA14-4416-AC3B-D7FCE858BBF0}"/>
              </a:ext>
            </a:extLst>
          </p:cNvPr>
          <p:cNvCxnSpPr>
            <a:cxnSpLocks noChangeShapeType="1"/>
          </p:cNvCxnSpPr>
          <p:nvPr userDrawn="1"/>
        </p:nvCxnSpPr>
        <p:spPr bwMode="auto">
          <a:xfrm flipH="1">
            <a:off x="347663" y="6461125"/>
            <a:ext cx="9712325" cy="0"/>
          </a:xfrm>
          <a:prstGeom prst="line">
            <a:avLst/>
          </a:prstGeom>
          <a:noFill/>
          <a:ln w="19050" algn="ctr">
            <a:solidFill>
              <a:srgbClr val="EC890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Rectangle 10">
            <a:extLst>
              <a:ext uri="{FF2B5EF4-FFF2-40B4-BE49-F238E27FC236}">
                <a16:creationId xmlns:a16="http://schemas.microsoft.com/office/drawing/2014/main" id="{968A0EC6-F6F2-4DBA-9895-A093B7476DF7}"/>
              </a:ext>
            </a:extLst>
          </p:cNvPr>
          <p:cNvSpPr>
            <a:spLocks noChangeArrowheads="1"/>
          </p:cNvSpPr>
          <p:nvPr userDrawn="1"/>
        </p:nvSpPr>
        <p:spPr bwMode="auto">
          <a:xfrm>
            <a:off x="0" y="0"/>
            <a:ext cx="12192000" cy="339725"/>
          </a:xfrm>
          <a:prstGeom prst="rect">
            <a:avLst/>
          </a:prstGeom>
          <a:solidFill>
            <a:srgbClr val="D6E9E1">
              <a:alpha val="30196"/>
            </a:srgbClr>
          </a:solidFill>
          <a:ln>
            <a:noFill/>
          </a:ln>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defRPr/>
            </a:pPr>
            <a:endParaRPr lang="en-US" altLang="en-US" dirty="0"/>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spcBef>
          <a:spcPct val="0"/>
        </a:spcBef>
        <a:spcAft>
          <a:spcPct val="0"/>
        </a:spcAft>
        <a:defRPr sz="3200" b="1" kern="1200">
          <a:solidFill>
            <a:srgbClr val="005595"/>
          </a:solidFill>
          <a:latin typeface="+mj-lt"/>
          <a:ea typeface="+mj-ea"/>
          <a:cs typeface="+mj-cs"/>
        </a:defRPr>
      </a:lvl1pPr>
      <a:lvl2pPr algn="l" rtl="0" eaLnBrk="0" fontAlgn="base" hangingPunct="0">
        <a:spcBef>
          <a:spcPct val="0"/>
        </a:spcBef>
        <a:spcAft>
          <a:spcPct val="0"/>
        </a:spcAft>
        <a:defRPr sz="3200" b="1">
          <a:solidFill>
            <a:srgbClr val="005595"/>
          </a:solidFill>
          <a:latin typeface="Arial" panose="020B0604020202020204" pitchFamily="34" charset="0"/>
        </a:defRPr>
      </a:lvl2pPr>
      <a:lvl3pPr algn="l" rtl="0" eaLnBrk="0" fontAlgn="base" hangingPunct="0">
        <a:spcBef>
          <a:spcPct val="0"/>
        </a:spcBef>
        <a:spcAft>
          <a:spcPct val="0"/>
        </a:spcAft>
        <a:defRPr sz="3200" b="1">
          <a:solidFill>
            <a:srgbClr val="005595"/>
          </a:solidFill>
          <a:latin typeface="Arial" panose="020B0604020202020204" pitchFamily="34" charset="0"/>
        </a:defRPr>
      </a:lvl3pPr>
      <a:lvl4pPr algn="l" rtl="0" eaLnBrk="0" fontAlgn="base" hangingPunct="0">
        <a:spcBef>
          <a:spcPct val="0"/>
        </a:spcBef>
        <a:spcAft>
          <a:spcPct val="0"/>
        </a:spcAft>
        <a:defRPr sz="3200" b="1">
          <a:solidFill>
            <a:srgbClr val="005595"/>
          </a:solidFill>
          <a:latin typeface="Arial" panose="020B0604020202020204" pitchFamily="34" charset="0"/>
        </a:defRPr>
      </a:lvl4pPr>
      <a:lvl5pPr algn="l" rtl="0" eaLnBrk="0" fontAlgn="base" hangingPunct="0">
        <a:spcBef>
          <a:spcPct val="0"/>
        </a:spcBef>
        <a:spcAft>
          <a:spcPct val="0"/>
        </a:spcAft>
        <a:defRPr sz="3200" b="1">
          <a:solidFill>
            <a:srgbClr val="005595"/>
          </a:solidFill>
          <a:latin typeface="Arial" panose="020B0604020202020204" pitchFamily="34" charset="0"/>
        </a:defRPr>
      </a:lvl5pPr>
      <a:lvl6pPr marL="457200" algn="l" rtl="0" fontAlgn="base">
        <a:spcBef>
          <a:spcPct val="0"/>
        </a:spcBef>
        <a:spcAft>
          <a:spcPct val="0"/>
        </a:spcAft>
        <a:defRPr sz="3200" b="1">
          <a:solidFill>
            <a:srgbClr val="005595"/>
          </a:solidFill>
          <a:latin typeface="Arial" panose="020B0604020202020204" pitchFamily="34" charset="0"/>
        </a:defRPr>
      </a:lvl6pPr>
      <a:lvl7pPr marL="914400" algn="l" rtl="0" fontAlgn="base">
        <a:spcBef>
          <a:spcPct val="0"/>
        </a:spcBef>
        <a:spcAft>
          <a:spcPct val="0"/>
        </a:spcAft>
        <a:defRPr sz="3200" b="1">
          <a:solidFill>
            <a:srgbClr val="005595"/>
          </a:solidFill>
          <a:latin typeface="Arial" panose="020B0604020202020204" pitchFamily="34" charset="0"/>
        </a:defRPr>
      </a:lvl7pPr>
      <a:lvl8pPr marL="1371600" algn="l" rtl="0" fontAlgn="base">
        <a:spcBef>
          <a:spcPct val="0"/>
        </a:spcBef>
        <a:spcAft>
          <a:spcPct val="0"/>
        </a:spcAft>
        <a:defRPr sz="3200" b="1">
          <a:solidFill>
            <a:srgbClr val="005595"/>
          </a:solidFill>
          <a:latin typeface="Arial" panose="020B0604020202020204" pitchFamily="34" charset="0"/>
        </a:defRPr>
      </a:lvl8pPr>
      <a:lvl9pPr marL="1828800" algn="l" rtl="0" fontAlgn="base">
        <a:spcBef>
          <a:spcPct val="0"/>
        </a:spcBef>
        <a:spcAft>
          <a:spcPct val="0"/>
        </a:spcAft>
        <a:defRPr sz="3200" b="1">
          <a:solidFill>
            <a:srgbClr val="005595"/>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2000" kern="1200">
          <a:solidFill>
            <a:srgbClr val="005595"/>
          </a:solidFill>
          <a:latin typeface="+mn-lt"/>
          <a:ea typeface="+mn-ea"/>
          <a:cs typeface="+mn-cs"/>
        </a:defRPr>
      </a:lvl1pPr>
      <a:lvl2pPr marL="742950" indent="-285750" algn="l" rtl="0" eaLnBrk="0" fontAlgn="base" hangingPunct="0">
        <a:spcBef>
          <a:spcPct val="20000"/>
        </a:spcBef>
        <a:spcAft>
          <a:spcPct val="0"/>
        </a:spcAft>
        <a:buChar char="–"/>
        <a:defRPr kern="1200">
          <a:solidFill>
            <a:srgbClr val="005595"/>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5595"/>
          </a:solidFill>
          <a:latin typeface="+mn-lt"/>
          <a:ea typeface="+mn-ea"/>
          <a:cs typeface="+mn-cs"/>
        </a:defRPr>
      </a:lvl3pPr>
      <a:lvl4pPr marL="1600200" indent="-228600" algn="l" rtl="0" eaLnBrk="0" fontAlgn="base" hangingPunct="0">
        <a:spcBef>
          <a:spcPct val="20000"/>
        </a:spcBef>
        <a:spcAft>
          <a:spcPct val="0"/>
        </a:spcAft>
        <a:buChar char="–"/>
        <a:defRPr sz="1400" kern="1200">
          <a:solidFill>
            <a:srgbClr val="005595"/>
          </a:solidFill>
          <a:latin typeface="+mn-lt"/>
          <a:ea typeface="+mn-ea"/>
          <a:cs typeface="+mn-cs"/>
        </a:defRPr>
      </a:lvl4pPr>
      <a:lvl5pPr marL="2057400" indent="-228600" algn="l" rtl="0" eaLnBrk="0" fontAlgn="base" hangingPunct="0">
        <a:spcBef>
          <a:spcPct val="20000"/>
        </a:spcBef>
        <a:spcAft>
          <a:spcPct val="0"/>
        </a:spcAft>
        <a:buChar char="»"/>
        <a:defRPr sz="1400" kern="1200">
          <a:solidFill>
            <a:srgbClr val="00559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18" Type="http://schemas.openxmlformats.org/officeDocument/2006/relationships/diagramData" Target="../diagrams/data4.xml"/><Relationship Id="rId3" Type="http://schemas.openxmlformats.org/officeDocument/2006/relationships/diagramData" Target="../diagrams/data1.xml"/><Relationship Id="rId21" Type="http://schemas.openxmlformats.org/officeDocument/2006/relationships/diagramColors" Target="../diagrams/colors4.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39.xml"/><Relationship Id="rId16" Type="http://schemas.openxmlformats.org/officeDocument/2006/relationships/diagramColors" Target="../diagrams/colors3.xml"/><Relationship Id="rId20" Type="http://schemas.openxmlformats.org/officeDocument/2006/relationships/diagramQuickStyle" Target="../diagrams/quickStyle4.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23" Type="http://schemas.openxmlformats.org/officeDocument/2006/relationships/comments" Target="../comments/comment1.xml"/><Relationship Id="rId10" Type="http://schemas.openxmlformats.org/officeDocument/2006/relationships/diagramQuickStyle" Target="../diagrams/quickStyle2.xml"/><Relationship Id="rId19" Type="http://schemas.openxmlformats.org/officeDocument/2006/relationships/diagramLayout" Target="../diagrams/layout4.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 Id="rId22" Type="http://schemas.microsoft.com/office/2007/relationships/diagramDrawing" Target="../diagrams/drawing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D84D6-F171-4A6C-9D36-D32986F92429}"/>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Crisis Care Guidance:</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Triage of Scarce Resources</a:t>
            </a:r>
            <a:endParaRPr lang="en-US" dirty="0"/>
          </a:p>
        </p:txBody>
      </p:sp>
      <p:sp>
        <p:nvSpPr>
          <p:cNvPr id="4" name="Slide Number Placeholder 3">
            <a:extLst>
              <a:ext uri="{FF2B5EF4-FFF2-40B4-BE49-F238E27FC236}">
                <a16:creationId xmlns:a16="http://schemas.microsoft.com/office/drawing/2014/main" id="{A09587CD-3359-438E-A626-AC092685E3B4}"/>
              </a:ext>
            </a:extLst>
          </p:cNvPr>
          <p:cNvSpPr>
            <a:spLocks noGrp="1"/>
          </p:cNvSpPr>
          <p:nvPr>
            <p:ph type="sldNum" sz="quarter" idx="11"/>
          </p:nvPr>
        </p:nvSpPr>
        <p:spPr/>
        <p:txBody>
          <a:bodyPr/>
          <a:lstStyle/>
          <a:p>
            <a:pPr>
              <a:defRPr/>
            </a:pPr>
            <a:fld id="{DB2CD222-6AD2-4E92-97F8-569B95AFE93E}" type="slidenum">
              <a:rPr lang="en-US" altLang="en-US" smtClean="0"/>
              <a:pPr>
                <a:defRPr/>
              </a:pPr>
              <a:t>1</a:t>
            </a:fld>
            <a:endParaRPr lang="en-US" altLang="en-US" dirty="0"/>
          </a:p>
        </p:txBody>
      </p:sp>
    </p:spTree>
    <p:extLst>
      <p:ext uri="{BB962C8B-B14F-4D97-AF65-F5344CB8AC3E}">
        <p14:creationId xmlns:p14="http://schemas.microsoft.com/office/powerpoint/2010/main" val="159643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6EEE1-E4C1-09A1-BEA4-19BBEE553DE6}"/>
              </a:ext>
            </a:extLst>
          </p:cNvPr>
          <p:cNvSpPr>
            <a:spLocks noGrp="1"/>
          </p:cNvSpPr>
          <p:nvPr>
            <p:ph type="title"/>
          </p:nvPr>
        </p:nvSpPr>
        <p:spPr>
          <a:xfrm>
            <a:off x="609600" y="274638"/>
            <a:ext cx="11582400" cy="1143000"/>
          </a:xfrm>
        </p:spPr>
        <p:txBody>
          <a:bodyPr/>
          <a:lstStyle/>
          <a:p>
            <a:r>
              <a:rPr lang="en-US" dirty="0">
                <a:latin typeface="Arial" panose="020B0604020202020204" pitchFamily="34" charset="0"/>
                <a:cs typeface="Arial" panose="020B0604020202020204" pitchFamily="34" charset="0"/>
              </a:rPr>
              <a:t>Overview</a:t>
            </a:r>
            <a:endParaRPr lang="en-US"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C2D1E721-D689-0E8A-D306-54D35E256692}"/>
              </a:ext>
            </a:extLst>
          </p:cNvPr>
          <p:cNvSpPr>
            <a:spLocks noGrp="1"/>
          </p:cNvSpPr>
          <p:nvPr>
            <p:ph idx="1"/>
          </p:nvPr>
        </p:nvSpPr>
        <p:spPr>
          <a:xfrm>
            <a:off x="609600" y="1524000"/>
            <a:ext cx="10972800" cy="4751919"/>
          </a:xfrm>
        </p:spPr>
        <p:txBody>
          <a:bodyPr>
            <a:normAutofit/>
          </a:bodyPr>
          <a:lstStyle/>
          <a:p>
            <a:pPr marL="0" indent="0">
              <a:buNone/>
            </a:pPr>
            <a:r>
              <a:rPr lang="en-US" sz="2800" b="1" dirty="0">
                <a:latin typeface="Calibri" panose="020F0502020204030204" pitchFamily="34" charset="0"/>
                <a:cs typeface="Calibri" panose="020F0502020204030204" pitchFamily="34" charset="0"/>
              </a:rPr>
              <a:t>Crisis Care Triage: criteria for consideration</a:t>
            </a:r>
            <a:r>
              <a:rPr lang="en-US" sz="2800" dirty="0">
                <a:latin typeface="Calibri" panose="020F0502020204030204" pitchFamily="34" charset="0"/>
                <a:cs typeface="Calibri" panose="020F0502020204030204" pitchFamily="34" charset="0"/>
              </a:rPr>
              <a:t>:</a:t>
            </a:r>
          </a:p>
          <a:p>
            <a:pPr marL="0" indent="0">
              <a:buNone/>
            </a:pPr>
            <a:endParaRPr lang="en-US" sz="800" b="1" dirty="0">
              <a:latin typeface="Calibri" panose="020F0502020204030204" pitchFamily="34" charset="0"/>
              <a:cs typeface="Calibri" panose="020F0502020204030204" pitchFamily="34" charset="0"/>
            </a:endParaRPr>
          </a:p>
          <a:p>
            <a:pPr marL="914400" lvl="1" indent="-514350">
              <a:buAutoNum type="arabicPeriod"/>
            </a:pPr>
            <a:r>
              <a:rPr lang="en-US" sz="2400" dirty="0">
                <a:latin typeface="Calibri" panose="020F0502020204030204" pitchFamily="34" charset="0"/>
                <a:cs typeface="Calibri" panose="020F0502020204030204" pitchFamily="34" charset="0"/>
              </a:rPr>
              <a:t>Clinician prognosis (≥ </a:t>
            </a:r>
            <a:r>
              <a:rPr lang="en-US" sz="2400" dirty="0">
                <a:latin typeface="Calibri" panose="020F0502020204030204" pitchFamily="34" charset="0"/>
                <a:ea typeface="Calibri" panose="020F0502020204030204" pitchFamily="34" charset="0"/>
                <a:cs typeface="Calibri" panose="020F0502020204030204" pitchFamily="34" charset="0"/>
              </a:rPr>
              <a:t>90% or </a:t>
            </a:r>
            <a:r>
              <a:rPr lang="en-US" sz="2400" dirty="0">
                <a:latin typeface="Calibri" panose="020F0502020204030204" pitchFamily="34" charset="0"/>
                <a:cs typeface="Calibri" panose="020F0502020204030204" pitchFamily="34" charset="0"/>
              </a:rPr>
              <a:t>≤ </a:t>
            </a:r>
            <a:r>
              <a:rPr lang="en-US" sz="2400" dirty="0">
                <a:latin typeface="Calibri" panose="020F0502020204030204" pitchFamily="34" charset="0"/>
                <a:ea typeface="Calibri" panose="020F0502020204030204" pitchFamily="34" charset="0"/>
                <a:cs typeface="Calibri" panose="020F0502020204030204" pitchFamily="34" charset="0"/>
              </a:rPr>
              <a:t>10% chance </a:t>
            </a:r>
            <a:r>
              <a:rPr lang="en-US" sz="2400" dirty="0">
                <a:latin typeface="Calibri" panose="020F0502020204030204" pitchFamily="34" charset="0"/>
                <a:cs typeface="Calibri" panose="020F0502020204030204" pitchFamily="34" charset="0"/>
              </a:rPr>
              <a:t>for hospital survival)</a:t>
            </a:r>
          </a:p>
          <a:p>
            <a:pPr marL="914400" lvl="1" indent="-514350">
              <a:buAutoNum type="arabicPeriod"/>
            </a:pPr>
            <a:r>
              <a:rPr lang="en-US" sz="2400" dirty="0">
                <a:latin typeface="Calibri" panose="020F0502020204030204" pitchFamily="34" charset="0"/>
                <a:cs typeface="Calibri" panose="020F0502020204030204" pitchFamily="34" charset="0"/>
              </a:rPr>
              <a:t>Equitable chances (weighted randomization based on impact)</a:t>
            </a:r>
          </a:p>
          <a:p>
            <a:pPr marL="914400" lvl="1" indent="-514350">
              <a:buAutoNum type="arabicPeriod"/>
            </a:pPr>
            <a:r>
              <a:rPr lang="en-US" sz="2400" dirty="0">
                <a:latin typeface="Calibri" panose="020F0502020204030204" pitchFamily="34" charset="0"/>
                <a:cs typeface="Calibri" panose="020F0502020204030204" pitchFamily="34" charset="0"/>
              </a:rPr>
              <a:t>Essential worker (prioritized at individual or geographic level)</a:t>
            </a:r>
          </a:p>
          <a:p>
            <a:pPr marL="914400" lvl="1" indent="-514350">
              <a:buAutoNum type="arabicPeriod"/>
            </a:pPr>
            <a:r>
              <a:rPr lang="en-US" sz="2400" dirty="0">
                <a:latin typeface="Calibri" panose="020F0502020204030204" pitchFamily="34" charset="0"/>
                <a:cs typeface="Calibri" panose="020F0502020204030204" pitchFamily="34" charset="0"/>
              </a:rPr>
              <a:t>Multiplier effect</a:t>
            </a:r>
          </a:p>
          <a:p>
            <a:pPr marL="914400" lvl="1" indent="-514350">
              <a:buFontTx/>
              <a:buAutoNum type="arabicPeriod"/>
            </a:pPr>
            <a:r>
              <a:rPr lang="en-US" sz="2400" dirty="0">
                <a:latin typeface="Calibri" panose="020F0502020204030204" pitchFamily="34" charset="0"/>
                <a:cs typeface="Calibri" panose="020F0502020204030204" pitchFamily="34" charset="0"/>
              </a:rPr>
              <a:t>Life cycle principle</a:t>
            </a:r>
            <a:r>
              <a:rPr lang="en-US" sz="2400" b="1" baseline="30000" dirty="0">
                <a:latin typeface="Calibri" panose="020F0502020204030204" pitchFamily="34" charset="0"/>
                <a:cs typeface="Calibri" panose="020F0502020204030204" pitchFamily="34" charset="0"/>
              </a:rPr>
              <a:t> †</a:t>
            </a:r>
            <a:endParaRPr lang="en-US" sz="2400" dirty="0">
              <a:latin typeface="Calibri" panose="020F0502020204030204" pitchFamily="34" charset="0"/>
              <a:cs typeface="Calibri" panose="020F0502020204030204" pitchFamily="34" charset="0"/>
            </a:endParaRPr>
          </a:p>
          <a:p>
            <a:pPr marL="914400" lvl="1" indent="-514350">
              <a:buAutoNum type="arabicPeriod"/>
            </a:pPr>
            <a:r>
              <a:rPr lang="en-US" sz="2400" dirty="0">
                <a:latin typeface="Calibri" panose="020F0502020204030204" pitchFamily="34" charset="0"/>
                <a:cs typeface="Calibri" panose="020F0502020204030204" pitchFamily="34" charset="0"/>
              </a:rPr>
              <a:t>Sequential Organ Failure Assessment (SOFA)/ Modified SOFA</a:t>
            </a:r>
            <a:r>
              <a:rPr lang="en-US" sz="2400" b="1" baseline="30000"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 </a:t>
            </a:r>
          </a:p>
        </p:txBody>
      </p:sp>
      <p:sp>
        <p:nvSpPr>
          <p:cNvPr id="4" name="Slide Number Placeholder 3">
            <a:extLst>
              <a:ext uri="{FF2B5EF4-FFF2-40B4-BE49-F238E27FC236}">
                <a16:creationId xmlns:a16="http://schemas.microsoft.com/office/drawing/2014/main" id="{8A8E2E71-253F-7607-7C80-F019FC9FB1E4}"/>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0" i="0" kern="1200">
                <a:solidFill>
                  <a:schemeClr val="tx1">
                    <a:tint val="75000"/>
                  </a:schemeClr>
                </a:solidFill>
                <a:latin typeface="Arial" panose="020B0604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C637EB-EEC7-AF40-8EF8-37DD0D01769C}" type="slidenum">
              <a:rPr lang="en-US" smtClean="0"/>
              <a:pPr/>
              <a:t>10</a:t>
            </a:fld>
            <a:endParaRPr lang="en-US" dirty="0"/>
          </a:p>
        </p:txBody>
      </p:sp>
      <p:sp>
        <p:nvSpPr>
          <p:cNvPr id="6" name="TextBox 5">
            <a:extLst>
              <a:ext uri="{FF2B5EF4-FFF2-40B4-BE49-F238E27FC236}">
                <a16:creationId xmlns:a16="http://schemas.microsoft.com/office/drawing/2014/main" id="{0010CC2D-76EE-4447-A16A-BCEE9A8FEF16}"/>
              </a:ext>
            </a:extLst>
          </p:cNvPr>
          <p:cNvSpPr txBox="1"/>
          <p:nvPr/>
        </p:nvSpPr>
        <p:spPr>
          <a:xfrm>
            <a:off x="1066800" y="5174513"/>
            <a:ext cx="8991600" cy="1569660"/>
          </a:xfrm>
          <a:prstGeom prst="rect">
            <a:avLst/>
          </a:prstGeom>
          <a:noFill/>
        </p:spPr>
        <p:txBody>
          <a:bodyPr wrap="square" rtlCol="0">
            <a:spAutoFit/>
          </a:bodyPr>
          <a:lstStyle/>
          <a:p>
            <a:r>
              <a:rPr lang="en-US" dirty="0">
                <a:solidFill>
                  <a:srgbClr val="005595"/>
                </a:solidFill>
                <a:latin typeface="Calibri" panose="020F0502020204030204" pitchFamily="34" charset="0"/>
                <a:cs typeface="Calibri" panose="020F0502020204030204" pitchFamily="34" charset="0"/>
              </a:rPr>
              <a:t>*As stand alone criteria or part of a multi-criteria approach</a:t>
            </a:r>
          </a:p>
          <a:p>
            <a:r>
              <a:rPr lang="en-US" baseline="30000" dirty="0">
                <a:solidFill>
                  <a:srgbClr val="005595"/>
                </a:solidFill>
                <a:latin typeface="Calibri" panose="020F0502020204030204" pitchFamily="34" charset="0"/>
                <a:cs typeface="Calibri" panose="020F0502020204030204" pitchFamily="34" charset="0"/>
              </a:rPr>
              <a:t>†</a:t>
            </a:r>
            <a:r>
              <a:rPr lang="en-US" dirty="0">
                <a:solidFill>
                  <a:srgbClr val="005595"/>
                </a:solidFill>
                <a:latin typeface="Calibri" panose="020F0502020204030204" pitchFamily="34" charset="0"/>
                <a:cs typeface="Calibri" panose="020F0502020204030204" pitchFamily="34" charset="0"/>
              </a:rPr>
              <a:t>OHA has significant concerns with continuing to use or using these options</a:t>
            </a:r>
          </a:p>
          <a:p>
            <a:endParaRPr lang="en-US" dirty="0">
              <a:solidFill>
                <a:srgbClr val="005595"/>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326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5C5C0-4698-4A89-A2CA-218BEFDD18B1}"/>
              </a:ext>
            </a:extLst>
          </p:cNvPr>
          <p:cNvSpPr>
            <a:spLocks noGrp="1"/>
          </p:cNvSpPr>
          <p:nvPr>
            <p:ph type="title"/>
          </p:nvPr>
        </p:nvSpPr>
        <p:spPr>
          <a:xfrm>
            <a:off x="831850" y="1709739"/>
            <a:ext cx="10979149" cy="2852737"/>
          </a:xfrm>
        </p:spPr>
        <p:txBody>
          <a:bodyPr/>
          <a:lstStyle/>
          <a:p>
            <a:r>
              <a:rPr lang="en-US" dirty="0"/>
              <a:t>Criterion: Clinical Prognosis</a:t>
            </a:r>
          </a:p>
        </p:txBody>
      </p:sp>
      <p:sp>
        <p:nvSpPr>
          <p:cNvPr id="4" name="Slide Number Placeholder 3">
            <a:extLst>
              <a:ext uri="{FF2B5EF4-FFF2-40B4-BE49-F238E27FC236}">
                <a16:creationId xmlns:a16="http://schemas.microsoft.com/office/drawing/2014/main" id="{00B70490-D9D3-4B21-A40A-CA1D18CE9E55}"/>
              </a:ext>
            </a:extLst>
          </p:cNvPr>
          <p:cNvSpPr>
            <a:spLocks noGrp="1"/>
          </p:cNvSpPr>
          <p:nvPr>
            <p:ph type="sldNum" sz="quarter" idx="11"/>
          </p:nvPr>
        </p:nvSpPr>
        <p:spPr/>
        <p:txBody>
          <a:bodyPr/>
          <a:lstStyle/>
          <a:p>
            <a:pPr>
              <a:defRPr/>
            </a:pPr>
            <a:fld id="{DB2CD222-6AD2-4E92-97F8-569B95AFE93E}" type="slidenum">
              <a:rPr lang="en-US" altLang="en-US" smtClean="0"/>
              <a:pPr>
                <a:defRPr/>
              </a:pPr>
              <a:t>11</a:t>
            </a:fld>
            <a:endParaRPr lang="en-US" altLang="en-US" dirty="0"/>
          </a:p>
        </p:txBody>
      </p:sp>
    </p:spTree>
    <p:extLst>
      <p:ext uri="{BB962C8B-B14F-4D97-AF65-F5344CB8AC3E}">
        <p14:creationId xmlns:p14="http://schemas.microsoft.com/office/powerpoint/2010/main" val="2673063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9D3EA-958A-4810-ADF9-135D749711E0}"/>
              </a:ext>
            </a:extLst>
          </p:cNvPr>
          <p:cNvSpPr>
            <a:spLocks noGrp="1"/>
          </p:cNvSpPr>
          <p:nvPr>
            <p:ph type="title"/>
          </p:nvPr>
        </p:nvSpPr>
        <p:spPr/>
        <p:txBody>
          <a:bodyPr/>
          <a:lstStyle/>
          <a:p>
            <a:r>
              <a:rPr lang="en-US" dirty="0"/>
              <a:t>Criterion: Clinician Prognosis (1 of 3)</a:t>
            </a:r>
          </a:p>
        </p:txBody>
      </p:sp>
      <p:sp>
        <p:nvSpPr>
          <p:cNvPr id="3" name="Content Placeholder 2">
            <a:extLst>
              <a:ext uri="{FF2B5EF4-FFF2-40B4-BE49-F238E27FC236}">
                <a16:creationId xmlns:a16="http://schemas.microsoft.com/office/drawing/2014/main" id="{5A88B21F-CA24-4146-BBB7-9A30D5C829DB}"/>
              </a:ext>
            </a:extLst>
          </p:cNvPr>
          <p:cNvSpPr>
            <a:spLocks noGrp="1"/>
          </p:cNvSpPr>
          <p:nvPr>
            <p:ph idx="1"/>
          </p:nvPr>
        </p:nvSpPr>
        <p:spPr/>
        <p:txBody>
          <a:bodyPr/>
          <a:lstStyle/>
          <a:p>
            <a:r>
              <a:rPr lang="en-US" sz="2800" dirty="0">
                <a:latin typeface="Calibri" panose="020F0502020204030204" pitchFamily="34" charset="0"/>
                <a:cs typeface="Times New Roman" panose="02020603050405020304" pitchFamily="18" charset="0"/>
              </a:rPr>
              <a:t>Clinical prognosis for </a:t>
            </a:r>
            <a:r>
              <a:rPr lang="en-US" sz="2800" b="1" i="1" dirty="0">
                <a:latin typeface="Calibri" panose="020F0502020204030204" pitchFamily="34" charset="0"/>
                <a:cs typeface="Times New Roman" panose="02020603050405020304" pitchFamily="18" charset="0"/>
              </a:rPr>
              <a:t>patient survival to hospital discharge </a:t>
            </a:r>
            <a:r>
              <a:rPr lang="en-US" sz="2800" dirty="0">
                <a:latin typeface="Calibri" panose="020F0502020204030204" pitchFamily="34" charset="0"/>
                <a:cs typeface="Times New Roman" panose="02020603050405020304" pitchFamily="18" charset="0"/>
              </a:rPr>
              <a:t>is determined by a triage team:</a:t>
            </a:r>
          </a:p>
          <a:p>
            <a:pPr lvl="1"/>
            <a:r>
              <a:rPr lang="en-US" sz="2400" dirty="0">
                <a:latin typeface="Calibri" panose="020F0502020204030204" pitchFamily="34" charset="0"/>
                <a:cs typeface="Times New Roman" panose="02020603050405020304" pitchFamily="18" charset="0"/>
              </a:rPr>
              <a:t>A triage team including people with clinical expertise determines how likely it is for a patient to survive to hospital discharge if they receive the needed resource</a:t>
            </a:r>
          </a:p>
          <a:p>
            <a:pPr lvl="1"/>
            <a:r>
              <a:rPr lang="en-US" sz="2400" dirty="0">
                <a:latin typeface="Calibri" panose="020F0502020204030204" pitchFamily="34" charset="0"/>
                <a:cs typeface="Times New Roman" panose="02020603050405020304" pitchFamily="18" charset="0"/>
              </a:rPr>
              <a:t>Clinical prognosis would impact (increase or decrease) a patient’s prioritization if they have ≥ </a:t>
            </a:r>
            <a:r>
              <a:rPr lang="en-US" sz="2400" dirty="0">
                <a:latin typeface="Calibri" panose="020F0502020204030204" pitchFamily="34" charset="0"/>
                <a:ea typeface="Calibri" panose="020F0502020204030204" pitchFamily="34" charset="0"/>
                <a:cs typeface="Times New Roman" panose="02020603050405020304" pitchFamily="18" charset="0"/>
              </a:rPr>
              <a:t>90% or </a:t>
            </a:r>
            <a:r>
              <a:rPr lang="en-US" sz="2400" dirty="0">
                <a:latin typeface="Calibri" panose="020F0502020204030204" pitchFamily="34" charset="0"/>
                <a:cs typeface="Times New Roman" panose="02020603050405020304" pitchFamily="18" charset="0"/>
              </a:rPr>
              <a:t>≤ </a:t>
            </a:r>
            <a:r>
              <a:rPr lang="en-US" sz="2400" dirty="0">
                <a:latin typeface="Calibri" panose="020F0502020204030204" pitchFamily="34" charset="0"/>
                <a:ea typeface="Calibri" panose="020F0502020204030204" pitchFamily="34" charset="0"/>
                <a:cs typeface="Times New Roman" panose="02020603050405020304" pitchFamily="18" charset="0"/>
              </a:rPr>
              <a:t>10% chance of survival to discharge if provided the resource.</a:t>
            </a:r>
            <a:endParaRPr lang="en-US" sz="2400" dirty="0">
              <a:latin typeface="Calibri" panose="020F0502020204030204" pitchFamily="34" charset="0"/>
              <a:cs typeface="Times New Roman" panose="02020603050405020304" pitchFamily="18" charset="0"/>
            </a:endParaRPr>
          </a:p>
          <a:p>
            <a:pPr lvl="1"/>
            <a:r>
              <a:rPr lang="en-US" sz="2400" dirty="0">
                <a:latin typeface="Calibri" panose="020F0502020204030204" pitchFamily="34" charset="0"/>
                <a:cs typeface="Times New Roman" panose="02020603050405020304" pitchFamily="18" charset="0"/>
              </a:rPr>
              <a:t>Only certain clinical information regarding each patient would be available to the triage team to aid their determination of prognosis </a:t>
            </a:r>
          </a:p>
          <a:p>
            <a:pPr lvl="1"/>
            <a:r>
              <a:rPr lang="en-US" sz="2400" dirty="0">
                <a:latin typeface="Calibri" panose="020F0502020204030204" pitchFamily="34" charset="0"/>
                <a:cs typeface="Times New Roman" panose="02020603050405020304" pitchFamily="18" charset="0"/>
              </a:rPr>
              <a:t>Training and considerations for prognosis determination would be developed to increase consistency across triage teams</a:t>
            </a:r>
          </a:p>
          <a:p>
            <a:pPr marL="457200" lvl="1" indent="0">
              <a:buNone/>
            </a:pPr>
            <a:endParaRPr lang="en-US" sz="1000" dirty="0">
              <a:latin typeface="Calibri" panose="020F0502020204030204" pitchFamily="34" charset="0"/>
              <a:cs typeface="Times New Roman" panose="02020603050405020304" pitchFamily="18" charset="0"/>
            </a:endParaRPr>
          </a:p>
          <a:p>
            <a:endParaRPr lang="en-US" dirty="0"/>
          </a:p>
          <a:p>
            <a:endParaRPr lang="en-US" dirty="0"/>
          </a:p>
        </p:txBody>
      </p:sp>
      <p:sp>
        <p:nvSpPr>
          <p:cNvPr id="4" name="Slide Number Placeholder 3">
            <a:extLst>
              <a:ext uri="{FF2B5EF4-FFF2-40B4-BE49-F238E27FC236}">
                <a16:creationId xmlns:a16="http://schemas.microsoft.com/office/drawing/2014/main" id="{7033A6FF-D079-4499-8952-D56D18B54D30}"/>
              </a:ext>
            </a:extLst>
          </p:cNvPr>
          <p:cNvSpPr>
            <a:spLocks noGrp="1"/>
          </p:cNvSpPr>
          <p:nvPr>
            <p:ph type="sldNum" sz="quarter" idx="11"/>
          </p:nvPr>
        </p:nvSpPr>
        <p:spPr/>
        <p:txBody>
          <a:bodyPr/>
          <a:lstStyle/>
          <a:p>
            <a:pPr>
              <a:defRPr/>
            </a:pPr>
            <a:fld id="{678D0E47-2870-4D7F-9E5B-E656D1108487}" type="slidenum">
              <a:rPr lang="en-US" altLang="en-US" smtClean="0"/>
              <a:pPr>
                <a:defRPr/>
              </a:pPr>
              <a:t>12</a:t>
            </a:fld>
            <a:endParaRPr lang="en-US" altLang="en-US" dirty="0"/>
          </a:p>
        </p:txBody>
      </p:sp>
    </p:spTree>
    <p:extLst>
      <p:ext uri="{BB962C8B-B14F-4D97-AF65-F5344CB8AC3E}">
        <p14:creationId xmlns:p14="http://schemas.microsoft.com/office/powerpoint/2010/main" val="1875268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3DD39-D43B-4DCD-B115-87A14018AF2D}"/>
              </a:ext>
            </a:extLst>
          </p:cNvPr>
          <p:cNvSpPr>
            <a:spLocks noGrp="1"/>
          </p:cNvSpPr>
          <p:nvPr>
            <p:ph type="title"/>
          </p:nvPr>
        </p:nvSpPr>
        <p:spPr/>
        <p:txBody>
          <a:bodyPr/>
          <a:lstStyle/>
          <a:p>
            <a:r>
              <a:rPr lang="en-US" dirty="0"/>
              <a:t>Criterion: Clinician Prognosis (2 of 3)</a:t>
            </a:r>
          </a:p>
        </p:txBody>
      </p:sp>
      <p:sp>
        <p:nvSpPr>
          <p:cNvPr id="4" name="Content Placeholder 3">
            <a:extLst>
              <a:ext uri="{FF2B5EF4-FFF2-40B4-BE49-F238E27FC236}">
                <a16:creationId xmlns:a16="http://schemas.microsoft.com/office/drawing/2014/main" id="{C3174576-8329-427F-BF5D-F83A169C7605}"/>
              </a:ext>
            </a:extLst>
          </p:cNvPr>
          <p:cNvSpPr>
            <a:spLocks noGrp="1"/>
          </p:cNvSpPr>
          <p:nvPr>
            <p:ph idx="1"/>
          </p:nvPr>
        </p:nvSpPr>
        <p:spPr>
          <a:xfrm>
            <a:off x="609600" y="1371600"/>
            <a:ext cx="10972800" cy="4114800"/>
          </a:xfrm>
        </p:spPr>
        <p:txBody>
          <a:bodyPr/>
          <a:lstStyle/>
          <a:p>
            <a:pPr marL="0" indent="0">
              <a:buNone/>
            </a:pPr>
            <a:r>
              <a:rPr lang="en-US" sz="2800" dirty="0">
                <a:latin typeface="Calibri" panose="020F0502020204030204" pitchFamily="34" charset="0"/>
                <a:cs typeface="Times New Roman" panose="02020603050405020304" pitchFamily="18" charset="0"/>
              </a:rPr>
              <a:t>Using this criterion, patients are placed in one of several resource priority groups based on clinician prognosis for </a:t>
            </a:r>
            <a:r>
              <a:rPr lang="en-US" sz="2800" b="1" i="1" dirty="0">
                <a:latin typeface="Calibri" panose="020F0502020204030204" pitchFamily="34" charset="0"/>
                <a:cs typeface="Times New Roman" panose="02020603050405020304" pitchFamily="18" charset="0"/>
              </a:rPr>
              <a:t>survival to hospital discharge. </a:t>
            </a:r>
            <a:endParaRPr lang="en-US" sz="200" i="1" dirty="0">
              <a:latin typeface="Calibri" panose="020F0502020204030204" pitchFamily="34" charset="0"/>
              <a:cs typeface="Times New Roman" panose="02020603050405020304" pitchFamily="18" charset="0"/>
            </a:endParaRPr>
          </a:p>
          <a:p>
            <a:pPr marL="0" indent="0">
              <a:buNone/>
            </a:pPr>
            <a:r>
              <a:rPr lang="en-US" sz="2400" i="1" dirty="0">
                <a:latin typeface="Calibri" panose="020F0502020204030204" pitchFamily="34" charset="0"/>
                <a:cs typeface="Times New Roman" panose="02020603050405020304" pitchFamily="18" charset="0"/>
              </a:rPr>
              <a:t>Example</a:t>
            </a:r>
            <a:r>
              <a:rPr lang="en-US" sz="2800" i="1" dirty="0">
                <a:latin typeface="Calibri" panose="020F0502020204030204" pitchFamily="34" charset="0"/>
                <a:cs typeface="Times New Roman" panose="02020603050405020304" pitchFamily="18" charset="0"/>
              </a:rPr>
              <a:t>:</a:t>
            </a:r>
            <a:endParaRPr lang="en-US" sz="200" dirty="0">
              <a:latin typeface="Calibri" panose="020F0502020204030204" pitchFamily="34" charset="0"/>
              <a:cs typeface="Times New Roman" panose="02020603050405020304" pitchFamily="18" charset="0"/>
            </a:endParaRPr>
          </a:p>
          <a:p>
            <a:pPr lvl="1"/>
            <a:r>
              <a:rPr lang="en-US" sz="2400" b="1" dirty="0">
                <a:latin typeface="Calibri" panose="020F0502020204030204" pitchFamily="34" charset="0"/>
                <a:cs typeface="Times New Roman" panose="02020603050405020304" pitchFamily="18" charset="0"/>
              </a:rPr>
              <a:t>Priority Group 1</a:t>
            </a:r>
            <a:r>
              <a:rPr lang="en-US" sz="2400" dirty="0">
                <a:latin typeface="Calibri" panose="020F0502020204030204" pitchFamily="34" charset="0"/>
                <a:cs typeface="Times New Roman" panose="02020603050405020304" pitchFamily="18" charset="0"/>
              </a:rPr>
              <a:t>: patient has a greater than or equal to 90% chance of survival to discharge if provided the resource</a:t>
            </a:r>
          </a:p>
          <a:p>
            <a:pPr marL="457200" lvl="1" indent="0">
              <a:buNone/>
            </a:pPr>
            <a:endParaRPr lang="en-US" sz="200" dirty="0">
              <a:latin typeface="Calibri" panose="020F0502020204030204" pitchFamily="34" charset="0"/>
              <a:cs typeface="Times New Roman" panose="02020603050405020304" pitchFamily="18" charset="0"/>
            </a:endParaRPr>
          </a:p>
          <a:p>
            <a:pPr lvl="1"/>
            <a:r>
              <a:rPr lang="en-US" sz="2400" b="1" dirty="0">
                <a:latin typeface="Calibri" panose="020F0502020204030204" pitchFamily="34" charset="0"/>
                <a:cs typeface="Times New Roman" panose="02020603050405020304" pitchFamily="18" charset="0"/>
              </a:rPr>
              <a:t>Priority Group 2</a:t>
            </a:r>
            <a:r>
              <a:rPr lang="en-US" sz="2400" dirty="0">
                <a:latin typeface="Calibri" panose="020F0502020204030204" pitchFamily="34" charset="0"/>
                <a:cs typeface="Times New Roman" panose="02020603050405020304" pitchFamily="18" charset="0"/>
              </a:rPr>
              <a:t>: patient has an 11-89% chance of survival to discharge if provided the resource</a:t>
            </a:r>
          </a:p>
          <a:p>
            <a:pPr marL="457200" lvl="1" indent="0">
              <a:buNone/>
            </a:pPr>
            <a:endParaRPr lang="en-US" sz="200" dirty="0">
              <a:latin typeface="Calibri" panose="020F0502020204030204" pitchFamily="34" charset="0"/>
              <a:cs typeface="Times New Roman" panose="02020603050405020304" pitchFamily="18" charset="0"/>
            </a:endParaRPr>
          </a:p>
          <a:p>
            <a:pPr lvl="1"/>
            <a:r>
              <a:rPr lang="en-US" sz="2400" b="1" dirty="0">
                <a:latin typeface="Calibri" panose="020F0502020204030204" pitchFamily="34" charset="0"/>
                <a:cs typeface="Times New Roman" panose="02020603050405020304" pitchFamily="18" charset="0"/>
              </a:rPr>
              <a:t>Priority Group 3</a:t>
            </a:r>
            <a:r>
              <a:rPr lang="en-US" sz="2400" dirty="0">
                <a:latin typeface="Calibri" panose="020F0502020204030204" pitchFamily="34" charset="0"/>
                <a:cs typeface="Times New Roman" panose="02020603050405020304" pitchFamily="18" charset="0"/>
              </a:rPr>
              <a:t>: patient has a less than or equal to 10% chance of survival to discharge if provided the resource</a:t>
            </a:r>
          </a:p>
          <a:p>
            <a:pPr lvl="1"/>
            <a:endParaRPr lang="en-US" sz="200" dirty="0">
              <a:latin typeface="Calibri" panose="020F0502020204030204" pitchFamily="34" charset="0"/>
              <a:cs typeface="Times New Roman" panose="02020603050405020304" pitchFamily="18" charset="0"/>
            </a:endParaRPr>
          </a:p>
          <a:p>
            <a:pPr lvl="1"/>
            <a:r>
              <a:rPr lang="en-US" sz="2400" b="1" i="1" dirty="0">
                <a:latin typeface="Calibri" panose="020F0502020204030204" pitchFamily="34" charset="0"/>
                <a:cs typeface="Times New Roman" panose="02020603050405020304" pitchFamily="18" charset="0"/>
              </a:rPr>
              <a:t>Priority Group 4</a:t>
            </a:r>
            <a:r>
              <a:rPr lang="en-US" sz="2400" i="1" dirty="0">
                <a:latin typeface="Calibri" panose="020F0502020204030204" pitchFamily="34" charset="0"/>
                <a:cs typeface="Times New Roman" panose="02020603050405020304" pitchFamily="18" charset="0"/>
              </a:rPr>
              <a:t>: patients with expected imminent death or lowest likelihood of survival (to be further discussed at May subcommittee meeting</a:t>
            </a:r>
            <a:r>
              <a:rPr lang="en-US" sz="2400" dirty="0">
                <a:latin typeface="Calibri" panose="020F0502020204030204" pitchFamily="34" charset="0"/>
                <a:cs typeface="Times New Roman" panose="02020603050405020304" pitchFamily="18" charset="0"/>
              </a:rPr>
              <a:t>)</a:t>
            </a:r>
          </a:p>
          <a:p>
            <a:pPr marL="457200" lvl="1" indent="0">
              <a:buNone/>
            </a:pPr>
            <a:endParaRPr lang="en-US" sz="800" dirty="0">
              <a:latin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A500C82C-CDF9-4DE3-8D8C-A30C28A30EAA}"/>
              </a:ext>
            </a:extLst>
          </p:cNvPr>
          <p:cNvSpPr>
            <a:spLocks noGrp="1"/>
          </p:cNvSpPr>
          <p:nvPr>
            <p:ph type="sldNum" sz="quarter" idx="11"/>
          </p:nvPr>
        </p:nvSpPr>
        <p:spPr/>
        <p:txBody>
          <a:bodyPr/>
          <a:lstStyle/>
          <a:p>
            <a:pPr>
              <a:defRPr/>
            </a:pPr>
            <a:fld id="{678D0E47-2870-4D7F-9E5B-E656D1108487}" type="slidenum">
              <a:rPr lang="en-US" altLang="en-US" smtClean="0"/>
              <a:pPr>
                <a:defRPr/>
              </a:pPr>
              <a:t>13</a:t>
            </a:fld>
            <a:endParaRPr lang="en-US" altLang="en-US" dirty="0"/>
          </a:p>
        </p:txBody>
      </p:sp>
    </p:spTree>
    <p:extLst>
      <p:ext uri="{BB962C8B-B14F-4D97-AF65-F5344CB8AC3E}">
        <p14:creationId xmlns:p14="http://schemas.microsoft.com/office/powerpoint/2010/main" val="31844907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9D3EA-958A-4810-ADF9-135D749711E0}"/>
              </a:ext>
            </a:extLst>
          </p:cNvPr>
          <p:cNvSpPr>
            <a:spLocks noGrp="1"/>
          </p:cNvSpPr>
          <p:nvPr>
            <p:ph type="title"/>
          </p:nvPr>
        </p:nvSpPr>
        <p:spPr/>
        <p:txBody>
          <a:bodyPr/>
          <a:lstStyle/>
          <a:p>
            <a:r>
              <a:rPr lang="en-US" dirty="0"/>
              <a:t>Criterion: Clinician Prognosis (3 of 3)</a:t>
            </a:r>
          </a:p>
        </p:txBody>
      </p:sp>
      <p:sp>
        <p:nvSpPr>
          <p:cNvPr id="3" name="Content Placeholder 2">
            <a:extLst>
              <a:ext uri="{FF2B5EF4-FFF2-40B4-BE49-F238E27FC236}">
                <a16:creationId xmlns:a16="http://schemas.microsoft.com/office/drawing/2014/main" id="{5A88B21F-CA24-4146-BBB7-9A30D5C829DB}"/>
              </a:ext>
            </a:extLst>
          </p:cNvPr>
          <p:cNvSpPr>
            <a:spLocks noGrp="1"/>
          </p:cNvSpPr>
          <p:nvPr>
            <p:ph idx="1"/>
          </p:nvPr>
        </p:nvSpPr>
        <p:spPr/>
        <p:txBody>
          <a:bodyPr/>
          <a:lstStyle/>
          <a:p>
            <a:r>
              <a:rPr lang="en-US" sz="2800" dirty="0">
                <a:latin typeface="Calibri" panose="020F0502020204030204" pitchFamily="34" charset="0"/>
                <a:cs typeface="Times New Roman" panose="02020603050405020304" pitchFamily="18" charset="0"/>
              </a:rPr>
              <a:t>When an absolutely scarce resource exists, the order of priority for who receives that resource is determined based on the assigned priority group. For example:</a:t>
            </a:r>
          </a:p>
          <a:p>
            <a:pPr lvl="1"/>
            <a:r>
              <a:rPr lang="en-US" sz="2400" dirty="0">
                <a:latin typeface="Calibri" panose="020F0502020204030204" pitchFamily="34" charset="0"/>
                <a:cs typeface="Times New Roman" panose="02020603050405020304" pitchFamily="18" charset="0"/>
              </a:rPr>
              <a:t>Priority Group 1 is first in line for resource</a:t>
            </a:r>
          </a:p>
          <a:p>
            <a:pPr lvl="1"/>
            <a:r>
              <a:rPr lang="en-US" sz="2400" dirty="0">
                <a:latin typeface="Calibri" panose="020F0502020204030204" pitchFamily="34" charset="0"/>
                <a:cs typeface="Times New Roman" panose="02020603050405020304" pitchFamily="18" charset="0"/>
              </a:rPr>
              <a:t>Priority Group 2 is second in line for resource</a:t>
            </a:r>
          </a:p>
          <a:p>
            <a:pPr lvl="1"/>
            <a:r>
              <a:rPr lang="en-US" sz="2400" dirty="0">
                <a:latin typeface="Calibri" panose="020F0502020204030204" pitchFamily="34" charset="0"/>
                <a:cs typeface="Times New Roman" panose="02020603050405020304" pitchFamily="18" charset="0"/>
              </a:rPr>
              <a:t>Priority Group 3 is third in line for resource</a:t>
            </a:r>
          </a:p>
          <a:p>
            <a:pPr lvl="1"/>
            <a:r>
              <a:rPr lang="en-US" sz="2400" i="1" dirty="0">
                <a:latin typeface="Calibri" panose="020F0502020204030204" pitchFamily="34" charset="0"/>
                <a:cs typeface="Times New Roman" panose="02020603050405020304" pitchFamily="18" charset="0"/>
              </a:rPr>
              <a:t>Priority Group 4 would be last in line for resource</a:t>
            </a:r>
          </a:p>
          <a:p>
            <a:endParaRPr lang="en-US" sz="1000" dirty="0">
              <a:latin typeface="Calibri" panose="020F0502020204030204" pitchFamily="34" charset="0"/>
              <a:cs typeface="Times New Roman" panose="02020603050405020304" pitchFamily="18" charset="0"/>
            </a:endParaRPr>
          </a:p>
          <a:p>
            <a:r>
              <a:rPr lang="en-US" sz="2800" dirty="0">
                <a:latin typeface="Calibri" panose="020F0502020204030204" pitchFamily="34" charset="0"/>
                <a:cs typeface="Times New Roman" panose="02020603050405020304" pitchFamily="18" charset="0"/>
              </a:rPr>
              <a:t>If the resource runs out, additional criteria would be applied to determine prioritization within a priority group (tiebreaker)</a:t>
            </a:r>
          </a:p>
          <a:p>
            <a:endParaRPr lang="en-US" dirty="0"/>
          </a:p>
        </p:txBody>
      </p:sp>
      <p:sp>
        <p:nvSpPr>
          <p:cNvPr id="4" name="Slide Number Placeholder 3">
            <a:extLst>
              <a:ext uri="{FF2B5EF4-FFF2-40B4-BE49-F238E27FC236}">
                <a16:creationId xmlns:a16="http://schemas.microsoft.com/office/drawing/2014/main" id="{7033A6FF-D079-4499-8952-D56D18B54D30}"/>
              </a:ext>
            </a:extLst>
          </p:cNvPr>
          <p:cNvSpPr>
            <a:spLocks noGrp="1"/>
          </p:cNvSpPr>
          <p:nvPr>
            <p:ph type="sldNum" sz="quarter" idx="11"/>
          </p:nvPr>
        </p:nvSpPr>
        <p:spPr/>
        <p:txBody>
          <a:bodyPr/>
          <a:lstStyle/>
          <a:p>
            <a:pPr>
              <a:defRPr/>
            </a:pPr>
            <a:fld id="{678D0E47-2870-4D7F-9E5B-E656D1108487}" type="slidenum">
              <a:rPr lang="en-US" altLang="en-US" smtClean="0"/>
              <a:pPr>
                <a:defRPr/>
              </a:pPr>
              <a:t>14</a:t>
            </a:fld>
            <a:endParaRPr lang="en-US" altLang="en-US" dirty="0"/>
          </a:p>
        </p:txBody>
      </p:sp>
    </p:spTree>
    <p:extLst>
      <p:ext uri="{BB962C8B-B14F-4D97-AF65-F5344CB8AC3E}">
        <p14:creationId xmlns:p14="http://schemas.microsoft.com/office/powerpoint/2010/main" val="1766685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3DD39-D43B-4DCD-B115-87A14018AF2D}"/>
              </a:ext>
            </a:extLst>
          </p:cNvPr>
          <p:cNvSpPr>
            <a:spLocks noGrp="1"/>
          </p:cNvSpPr>
          <p:nvPr>
            <p:ph type="title"/>
          </p:nvPr>
        </p:nvSpPr>
        <p:spPr/>
        <p:txBody>
          <a:bodyPr/>
          <a:lstStyle/>
          <a:p>
            <a:r>
              <a:rPr lang="en-US" dirty="0"/>
              <a:t>Clinician Prognosis: Justification</a:t>
            </a:r>
          </a:p>
        </p:txBody>
      </p:sp>
      <p:sp>
        <p:nvSpPr>
          <p:cNvPr id="4" name="Content Placeholder 3">
            <a:extLst>
              <a:ext uri="{FF2B5EF4-FFF2-40B4-BE49-F238E27FC236}">
                <a16:creationId xmlns:a16="http://schemas.microsoft.com/office/drawing/2014/main" id="{C3174576-8329-427F-BF5D-F83A169C7605}"/>
              </a:ext>
            </a:extLst>
          </p:cNvPr>
          <p:cNvSpPr>
            <a:spLocks noGrp="1"/>
          </p:cNvSpPr>
          <p:nvPr>
            <p:ph idx="1"/>
          </p:nvPr>
        </p:nvSpPr>
        <p:spPr>
          <a:xfrm>
            <a:off x="609600" y="1447800"/>
            <a:ext cx="10972800" cy="4114800"/>
          </a:xfrm>
        </p:spPr>
        <p:txBody>
          <a:bodyPr/>
          <a:lstStyle/>
          <a:p>
            <a:r>
              <a:rPr lang="en-US" sz="2800" dirty="0">
                <a:latin typeface="Calibri" panose="020F0502020204030204" pitchFamily="34" charset="0"/>
                <a:ea typeface="Calibri" panose="020F0502020204030204" pitchFamily="34" charset="0"/>
                <a:cs typeface="Times New Roman" panose="02020603050405020304" pitchFamily="18" charset="0"/>
              </a:rPr>
              <a:t>This criterion prioritizes an absolutely scarce resource (e.g., ventilator) for patients with highest likelihood (</a:t>
            </a:r>
            <a:r>
              <a:rPr lang="en-US" sz="2800" dirty="0">
                <a:latin typeface="Calibri" panose="020F0502020204030204" pitchFamily="34" charset="0"/>
                <a:cs typeface="Times New Roman" panose="02020603050405020304" pitchFamily="18" charset="0"/>
              </a:rPr>
              <a:t>≥ </a:t>
            </a:r>
            <a:r>
              <a:rPr lang="en-US" sz="2800" dirty="0">
                <a:latin typeface="Calibri" panose="020F0502020204030204" pitchFamily="34" charset="0"/>
                <a:ea typeface="Calibri" panose="020F0502020204030204" pitchFamily="34" charset="0"/>
                <a:cs typeface="Times New Roman" panose="02020603050405020304" pitchFamily="18" charset="0"/>
              </a:rPr>
              <a:t>90%) to survive the hospital stay</a:t>
            </a:r>
          </a:p>
          <a:p>
            <a:pPr lvl="1"/>
            <a:r>
              <a:rPr lang="en-US" sz="2400" dirty="0">
                <a:latin typeface="Calibri" panose="020F0502020204030204" pitchFamily="34" charset="0"/>
                <a:cs typeface="Times New Roman" panose="02020603050405020304" pitchFamily="18" charset="0"/>
              </a:rPr>
              <a:t>Also, by not allocating an absolutely scarce resource to a patient with very low likelihood to survive hospital stay (≤ 10%), that ventilator is available to someone more likely to survive hospital stay</a:t>
            </a:r>
          </a:p>
          <a:p>
            <a:r>
              <a:rPr lang="en-US" sz="2800" dirty="0">
                <a:latin typeface="Calibri" panose="020F0502020204030204" pitchFamily="34" charset="0"/>
                <a:ea typeface="Calibri" panose="020F0502020204030204" pitchFamily="34" charset="0"/>
                <a:cs typeface="Times New Roman" panose="02020603050405020304" pitchFamily="18" charset="0"/>
              </a:rPr>
              <a:t>Evidence suggests high accuracy of clinician prognosis for survivability when prognosis for chance of survival is </a:t>
            </a:r>
            <a:r>
              <a:rPr lang="en-US" sz="2800" dirty="0">
                <a:latin typeface="Calibri" panose="020F0502020204030204" pitchFamily="34" charset="0"/>
                <a:cs typeface="Times New Roman" panose="02020603050405020304" pitchFamily="18" charset="0"/>
              </a:rPr>
              <a:t>≥ </a:t>
            </a:r>
            <a:r>
              <a:rPr lang="en-US" sz="2800" dirty="0">
                <a:latin typeface="Calibri" panose="020F0502020204030204" pitchFamily="34" charset="0"/>
                <a:ea typeface="Calibri" panose="020F0502020204030204" pitchFamily="34" charset="0"/>
                <a:cs typeface="Times New Roman" panose="02020603050405020304" pitchFamily="18" charset="0"/>
              </a:rPr>
              <a:t>90% or </a:t>
            </a:r>
            <a:r>
              <a:rPr lang="en-US" sz="2800" dirty="0">
                <a:latin typeface="Calibri" panose="020F0502020204030204" pitchFamily="34" charset="0"/>
                <a:cs typeface="Times New Roman" panose="02020603050405020304" pitchFamily="18" charset="0"/>
              </a:rPr>
              <a:t>≤ </a:t>
            </a:r>
            <a:r>
              <a:rPr lang="en-US" sz="2800" dirty="0">
                <a:latin typeface="Calibri" panose="020F0502020204030204" pitchFamily="34" charset="0"/>
                <a:ea typeface="Calibri" panose="020F0502020204030204" pitchFamily="34" charset="0"/>
                <a:cs typeface="Times New Roman" panose="02020603050405020304" pitchFamily="18" charset="0"/>
              </a:rPr>
              <a:t>10% </a:t>
            </a:r>
          </a:p>
          <a:p>
            <a:r>
              <a:rPr lang="en-US" sz="2800" dirty="0">
                <a:latin typeface="Calibri" panose="020F0502020204030204" pitchFamily="34" charset="0"/>
                <a:ea typeface="Calibri" panose="020F0502020204030204" pitchFamily="34" charset="0"/>
                <a:cs typeface="Times New Roman" panose="02020603050405020304" pitchFamily="18" charset="0"/>
              </a:rPr>
              <a:t>Removes reliance on inaccurate and inequitable survivability prediction tools such as SOFA/</a:t>
            </a:r>
            <a:r>
              <a:rPr lang="en-US" sz="2800" dirty="0" err="1">
                <a:latin typeface="Calibri" panose="020F0502020204030204" pitchFamily="34" charset="0"/>
                <a:ea typeface="Calibri" panose="020F0502020204030204" pitchFamily="34" charset="0"/>
                <a:cs typeface="Times New Roman" panose="02020603050405020304" pitchFamily="18" charset="0"/>
              </a:rPr>
              <a:t>mSOFA</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r>
              <a:rPr lang="en-US" sz="2800" dirty="0">
                <a:latin typeface="Calibri" panose="020F0502020204030204" pitchFamily="34" charset="0"/>
                <a:cs typeface="Times New Roman" panose="02020603050405020304" pitchFamily="18" charset="0"/>
              </a:rPr>
              <a:t>Opportunities to inform the triage team participants, processes and training allows for hope and innovation</a:t>
            </a:r>
            <a:endParaRPr lang="en-US" dirty="0"/>
          </a:p>
        </p:txBody>
      </p:sp>
      <p:sp>
        <p:nvSpPr>
          <p:cNvPr id="3" name="Slide Number Placeholder 2">
            <a:extLst>
              <a:ext uri="{FF2B5EF4-FFF2-40B4-BE49-F238E27FC236}">
                <a16:creationId xmlns:a16="http://schemas.microsoft.com/office/drawing/2014/main" id="{D304DE98-C7F0-41AF-A379-F1ADAC4EB1DB}"/>
              </a:ext>
            </a:extLst>
          </p:cNvPr>
          <p:cNvSpPr>
            <a:spLocks noGrp="1"/>
          </p:cNvSpPr>
          <p:nvPr>
            <p:ph type="sldNum" sz="quarter" idx="11"/>
          </p:nvPr>
        </p:nvSpPr>
        <p:spPr/>
        <p:txBody>
          <a:bodyPr/>
          <a:lstStyle/>
          <a:p>
            <a:pPr>
              <a:defRPr/>
            </a:pPr>
            <a:fld id="{678D0E47-2870-4D7F-9E5B-E656D1108487}" type="slidenum">
              <a:rPr lang="en-US" altLang="en-US" smtClean="0"/>
              <a:pPr>
                <a:defRPr/>
              </a:pPr>
              <a:t>15</a:t>
            </a:fld>
            <a:endParaRPr lang="en-US" altLang="en-US" dirty="0"/>
          </a:p>
        </p:txBody>
      </p:sp>
    </p:spTree>
    <p:extLst>
      <p:ext uri="{BB962C8B-B14F-4D97-AF65-F5344CB8AC3E}">
        <p14:creationId xmlns:p14="http://schemas.microsoft.com/office/powerpoint/2010/main" val="3057115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10684-6397-4CE8-A149-3553ACE45846}"/>
              </a:ext>
            </a:extLst>
          </p:cNvPr>
          <p:cNvSpPr>
            <a:spLocks noGrp="1"/>
          </p:cNvSpPr>
          <p:nvPr>
            <p:ph type="title"/>
          </p:nvPr>
        </p:nvSpPr>
        <p:spPr/>
        <p:txBody>
          <a:bodyPr/>
          <a:lstStyle/>
          <a:p>
            <a:r>
              <a:rPr lang="en-US" dirty="0"/>
              <a:t>Clinician Prognosis: Drawbacks</a:t>
            </a:r>
          </a:p>
        </p:txBody>
      </p:sp>
      <p:sp>
        <p:nvSpPr>
          <p:cNvPr id="3" name="Content Placeholder 2">
            <a:extLst>
              <a:ext uri="{FF2B5EF4-FFF2-40B4-BE49-F238E27FC236}">
                <a16:creationId xmlns:a16="http://schemas.microsoft.com/office/drawing/2014/main" id="{3C3ED2D3-AE8D-439C-BAB8-A27E48C6E481}"/>
              </a:ext>
            </a:extLst>
          </p:cNvPr>
          <p:cNvSpPr>
            <a:spLocks noGrp="1"/>
          </p:cNvSpPr>
          <p:nvPr>
            <p:ph idx="1"/>
          </p:nvPr>
        </p:nvSpPr>
        <p:spPr>
          <a:xfrm>
            <a:off x="609600" y="1447800"/>
            <a:ext cx="10972800" cy="4114800"/>
          </a:xfrm>
        </p:spPr>
        <p:txBody>
          <a:bodyPr/>
          <a:lstStyle/>
          <a:p>
            <a:r>
              <a:rPr lang="en-US" sz="2800" dirty="0">
                <a:latin typeface="Calibri" panose="020F0502020204030204" pitchFamily="34" charset="0"/>
                <a:cs typeface="Calibri" panose="020F0502020204030204" pitchFamily="34" charset="0"/>
              </a:rPr>
              <a:t>Published research is mixed regarding the accuracy of clinician prediction of short-term survival</a:t>
            </a:r>
          </a:p>
          <a:p>
            <a:pPr lvl="1"/>
            <a:r>
              <a:rPr lang="en-US" dirty="0">
                <a:latin typeface="Calibri" panose="020F0502020204030204" pitchFamily="34" charset="0"/>
                <a:cs typeface="Calibri" panose="020F0502020204030204" pitchFamily="34" charset="0"/>
              </a:rPr>
              <a:t>Accuracy is lowest when intermediate levels of prognosis estimated</a:t>
            </a:r>
          </a:p>
          <a:p>
            <a:pPr lvl="1"/>
            <a:endParaRPr lang="en-US" sz="10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May allow for greater provider bias and discrimination than other triage opportunities</a:t>
            </a:r>
          </a:p>
          <a:p>
            <a:pPr lvl="1"/>
            <a:r>
              <a:rPr lang="en-US" dirty="0">
                <a:latin typeface="Calibri" panose="020F0502020204030204" pitchFamily="34" charset="0"/>
                <a:cs typeface="Calibri" panose="020F0502020204030204" pitchFamily="34" charset="0"/>
              </a:rPr>
              <a:t>Bias and discrimination can prevent racial and ethnic minority patients, patients with disabilities, and older adults from having equal access to health care</a:t>
            </a:r>
          </a:p>
          <a:p>
            <a:pPr lvl="1"/>
            <a:r>
              <a:rPr lang="en-US" dirty="0">
                <a:latin typeface="Calibri" panose="020F0502020204030204" pitchFamily="34" charset="0"/>
                <a:cs typeface="Calibri" panose="020F0502020204030204" pitchFamily="34" charset="0"/>
              </a:rPr>
              <a:t>Triage team training and approach can help to limit bias and discrimination</a:t>
            </a:r>
          </a:p>
        </p:txBody>
      </p:sp>
      <p:sp>
        <p:nvSpPr>
          <p:cNvPr id="4" name="Slide Number Placeholder 3">
            <a:extLst>
              <a:ext uri="{FF2B5EF4-FFF2-40B4-BE49-F238E27FC236}">
                <a16:creationId xmlns:a16="http://schemas.microsoft.com/office/drawing/2014/main" id="{29319FF4-39A1-4AA6-87A7-877D3C6F5E9F}"/>
              </a:ext>
            </a:extLst>
          </p:cNvPr>
          <p:cNvSpPr>
            <a:spLocks noGrp="1"/>
          </p:cNvSpPr>
          <p:nvPr>
            <p:ph type="sldNum" sz="quarter" idx="11"/>
          </p:nvPr>
        </p:nvSpPr>
        <p:spPr/>
        <p:txBody>
          <a:bodyPr/>
          <a:lstStyle/>
          <a:p>
            <a:pPr>
              <a:defRPr/>
            </a:pPr>
            <a:fld id="{678D0E47-2870-4D7F-9E5B-E656D1108487}" type="slidenum">
              <a:rPr lang="en-US" altLang="en-US" smtClean="0"/>
              <a:pPr>
                <a:defRPr/>
              </a:pPr>
              <a:t>16</a:t>
            </a:fld>
            <a:endParaRPr lang="en-US" altLang="en-US" dirty="0"/>
          </a:p>
        </p:txBody>
      </p:sp>
    </p:spTree>
    <p:extLst>
      <p:ext uri="{BB962C8B-B14F-4D97-AF65-F5344CB8AC3E}">
        <p14:creationId xmlns:p14="http://schemas.microsoft.com/office/powerpoint/2010/main" val="18180347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9C09C-6495-4F0E-9671-90459233F7CB}"/>
              </a:ext>
            </a:extLst>
          </p:cNvPr>
          <p:cNvSpPr>
            <a:spLocks noGrp="1"/>
          </p:cNvSpPr>
          <p:nvPr>
            <p:ph type="title"/>
          </p:nvPr>
        </p:nvSpPr>
        <p:spPr/>
        <p:txBody>
          <a:bodyPr/>
          <a:lstStyle/>
          <a:p>
            <a:r>
              <a:rPr lang="en-US" dirty="0"/>
              <a:t>Disadvantage Indices</a:t>
            </a:r>
          </a:p>
        </p:txBody>
      </p:sp>
      <p:sp>
        <p:nvSpPr>
          <p:cNvPr id="3" name="Text Placeholder 2">
            <a:extLst>
              <a:ext uri="{FF2B5EF4-FFF2-40B4-BE49-F238E27FC236}">
                <a16:creationId xmlns:a16="http://schemas.microsoft.com/office/drawing/2014/main" id="{1DF34992-98F0-43D8-8719-7D94B7B3E424}"/>
              </a:ext>
            </a:extLst>
          </p:cNvPr>
          <p:cNvSpPr>
            <a:spLocks noGrp="1"/>
          </p:cNvSpPr>
          <p:nvPr>
            <p:ph type="body" idx="1"/>
          </p:nvPr>
        </p:nvSpPr>
        <p:spPr/>
        <p:txBody>
          <a:bodyPr/>
          <a:lstStyle/>
          <a:p>
            <a:r>
              <a:rPr lang="en-US" dirty="0"/>
              <a:t>For application in Equitable Chances Criterion</a:t>
            </a:r>
          </a:p>
        </p:txBody>
      </p:sp>
      <p:sp>
        <p:nvSpPr>
          <p:cNvPr id="4" name="Slide Number Placeholder 3">
            <a:extLst>
              <a:ext uri="{FF2B5EF4-FFF2-40B4-BE49-F238E27FC236}">
                <a16:creationId xmlns:a16="http://schemas.microsoft.com/office/drawing/2014/main" id="{D2D22B8E-094B-4144-86B0-C82DC6AEDAC7}"/>
              </a:ext>
            </a:extLst>
          </p:cNvPr>
          <p:cNvSpPr>
            <a:spLocks noGrp="1"/>
          </p:cNvSpPr>
          <p:nvPr>
            <p:ph type="sldNum" sz="quarter" idx="11"/>
          </p:nvPr>
        </p:nvSpPr>
        <p:spPr/>
        <p:txBody>
          <a:bodyPr/>
          <a:lstStyle/>
          <a:p>
            <a:pPr>
              <a:defRPr/>
            </a:pPr>
            <a:fld id="{DB2CD222-6AD2-4E92-97F8-569B95AFE93E}" type="slidenum">
              <a:rPr lang="en-US" altLang="en-US" smtClean="0"/>
              <a:pPr>
                <a:defRPr/>
              </a:pPr>
              <a:t>17</a:t>
            </a:fld>
            <a:endParaRPr lang="en-US" altLang="en-US" dirty="0"/>
          </a:p>
        </p:txBody>
      </p:sp>
    </p:spTree>
    <p:extLst>
      <p:ext uri="{BB962C8B-B14F-4D97-AF65-F5344CB8AC3E}">
        <p14:creationId xmlns:p14="http://schemas.microsoft.com/office/powerpoint/2010/main" val="34004787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A7D10-5A77-4456-B035-3294150696FF}"/>
              </a:ext>
            </a:extLst>
          </p:cNvPr>
          <p:cNvSpPr>
            <a:spLocks noGrp="1"/>
          </p:cNvSpPr>
          <p:nvPr>
            <p:ph type="title"/>
          </p:nvPr>
        </p:nvSpPr>
        <p:spPr/>
        <p:txBody>
          <a:bodyPr/>
          <a:lstStyle/>
          <a:p>
            <a:r>
              <a:rPr lang="en-US" dirty="0"/>
              <a:t>Disadvantage Indices (1 of 2)</a:t>
            </a:r>
          </a:p>
        </p:txBody>
      </p:sp>
      <p:sp>
        <p:nvSpPr>
          <p:cNvPr id="3" name="Content Placeholder 2">
            <a:extLst>
              <a:ext uri="{FF2B5EF4-FFF2-40B4-BE49-F238E27FC236}">
                <a16:creationId xmlns:a16="http://schemas.microsoft.com/office/drawing/2014/main" id="{7FB6E7F2-AEF1-473A-90CF-DB2641666946}"/>
              </a:ext>
            </a:extLst>
          </p:cNvPr>
          <p:cNvSpPr>
            <a:spLocks noGrp="1"/>
          </p:cNvSpPr>
          <p:nvPr>
            <p:ph idx="1"/>
          </p:nvPr>
        </p:nvSpPr>
        <p:spPr/>
        <p:txBody>
          <a:bodyPr/>
          <a:lstStyle/>
          <a:p>
            <a:r>
              <a:rPr lang="en-US" sz="2800" dirty="0">
                <a:latin typeface="Calibri" panose="020F0502020204030204" pitchFamily="34" charset="0"/>
                <a:cs typeface="Calibri" panose="020F0502020204030204" pitchFamily="34" charset="0"/>
              </a:rPr>
              <a:t>Disadvantage indices are place-based measures that combine social factors such as income, education and quality of housing</a:t>
            </a:r>
          </a:p>
          <a:p>
            <a:pPr lvl="1"/>
            <a:r>
              <a:rPr lang="en-US" sz="2400" dirty="0">
                <a:latin typeface="Calibri" panose="020F0502020204030204" pitchFamily="34" charset="0"/>
                <a:cs typeface="Calibri" panose="020F0502020204030204" pitchFamily="34" charset="0"/>
              </a:rPr>
              <a:t>These factors are measured at a geographic level (e.g., county subdivision or neighborhood)</a:t>
            </a:r>
          </a:p>
          <a:p>
            <a:pPr lvl="1"/>
            <a:endParaRPr lang="en-US" sz="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Disadvantage indices are used to measure a geographic area’s level of socioeconomic deprivation or vulnerability</a:t>
            </a:r>
          </a:p>
          <a:p>
            <a:pPr lvl="1"/>
            <a:r>
              <a:rPr lang="en-US" sz="2400" dirty="0">
                <a:latin typeface="Calibri" panose="020F0502020204030204" pitchFamily="34" charset="0"/>
                <a:cs typeface="Calibri" panose="020F0502020204030204" pitchFamily="34" charset="0"/>
              </a:rPr>
              <a:t>Individuals can be assigned a “disadvantage score” based on their home address</a:t>
            </a:r>
          </a:p>
          <a:p>
            <a:pPr marL="457200" lvl="1" indent="0">
              <a:buNone/>
            </a:pPr>
            <a:endParaRPr lang="en-US" sz="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These indices can be used to account for disadvantage and inequities during the allocation of scarce resource</a:t>
            </a:r>
          </a:p>
          <a:p>
            <a:endParaRPr lang="en-US" dirty="0">
              <a:latin typeface="Calibri" panose="020F0502020204030204" pitchFamily="34" charset="0"/>
              <a:cs typeface="Times New Roman" panose="02020603050405020304" pitchFamily="18" charset="0"/>
            </a:endParaRPr>
          </a:p>
          <a:p>
            <a:pPr marL="0" indent="0">
              <a:buNone/>
            </a:pPr>
            <a:endParaRPr lang="en-US" dirty="0">
              <a:solidFill>
                <a:srgbClr val="FF0000"/>
              </a:solidFill>
            </a:endParaRPr>
          </a:p>
          <a:p>
            <a:endParaRPr lang="en-US" dirty="0"/>
          </a:p>
        </p:txBody>
      </p:sp>
      <p:sp>
        <p:nvSpPr>
          <p:cNvPr id="4" name="Slide Number Placeholder 3">
            <a:extLst>
              <a:ext uri="{FF2B5EF4-FFF2-40B4-BE49-F238E27FC236}">
                <a16:creationId xmlns:a16="http://schemas.microsoft.com/office/drawing/2014/main" id="{D2456990-8839-4E93-A4C5-AF0295E0D5BD}"/>
              </a:ext>
            </a:extLst>
          </p:cNvPr>
          <p:cNvSpPr>
            <a:spLocks noGrp="1"/>
          </p:cNvSpPr>
          <p:nvPr>
            <p:ph type="sldNum" sz="quarter" idx="11"/>
          </p:nvPr>
        </p:nvSpPr>
        <p:spPr/>
        <p:txBody>
          <a:bodyPr/>
          <a:lstStyle/>
          <a:p>
            <a:pPr>
              <a:defRPr/>
            </a:pPr>
            <a:fld id="{678D0E47-2870-4D7F-9E5B-E656D1108487}" type="slidenum">
              <a:rPr lang="en-US" altLang="en-US" smtClean="0"/>
              <a:pPr>
                <a:defRPr/>
              </a:pPr>
              <a:t>18</a:t>
            </a:fld>
            <a:endParaRPr lang="en-US" altLang="en-US" dirty="0"/>
          </a:p>
        </p:txBody>
      </p:sp>
    </p:spTree>
    <p:extLst>
      <p:ext uri="{BB962C8B-B14F-4D97-AF65-F5344CB8AC3E}">
        <p14:creationId xmlns:p14="http://schemas.microsoft.com/office/powerpoint/2010/main" val="10228958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B3787-95A2-4FBF-9980-41E5F42A4438}"/>
              </a:ext>
            </a:extLst>
          </p:cNvPr>
          <p:cNvSpPr>
            <a:spLocks noGrp="1"/>
          </p:cNvSpPr>
          <p:nvPr>
            <p:ph type="title"/>
          </p:nvPr>
        </p:nvSpPr>
        <p:spPr>
          <a:xfrm>
            <a:off x="609600" y="152400"/>
            <a:ext cx="10972800" cy="1143000"/>
          </a:xfrm>
        </p:spPr>
        <p:txBody>
          <a:bodyPr/>
          <a:lstStyle/>
          <a:p>
            <a:r>
              <a:rPr lang="en-US" sz="4000" dirty="0"/>
              <a:t>Disadvantage Indices  (2 of 2)</a:t>
            </a:r>
          </a:p>
        </p:txBody>
      </p:sp>
      <p:sp>
        <p:nvSpPr>
          <p:cNvPr id="4" name="Slide Number Placeholder 3">
            <a:extLst>
              <a:ext uri="{FF2B5EF4-FFF2-40B4-BE49-F238E27FC236}">
                <a16:creationId xmlns:a16="http://schemas.microsoft.com/office/drawing/2014/main" id="{A4641939-4A8C-4605-BAA0-D6927E6C84E7}"/>
              </a:ext>
            </a:extLst>
          </p:cNvPr>
          <p:cNvSpPr>
            <a:spLocks noGrp="1"/>
          </p:cNvSpPr>
          <p:nvPr>
            <p:ph type="sldNum" sz="quarter" idx="11"/>
          </p:nvPr>
        </p:nvSpPr>
        <p:spPr/>
        <p:txBody>
          <a:bodyPr/>
          <a:lstStyle/>
          <a:p>
            <a:pPr>
              <a:defRPr/>
            </a:pPr>
            <a:fld id="{678D0E47-2870-4D7F-9E5B-E656D1108487}" type="slidenum">
              <a:rPr lang="en-US" altLang="en-US" smtClean="0"/>
              <a:pPr>
                <a:defRPr/>
              </a:pPr>
              <a:t>19</a:t>
            </a:fld>
            <a:endParaRPr lang="en-US" altLang="en-US" dirty="0"/>
          </a:p>
        </p:txBody>
      </p:sp>
      <p:graphicFrame>
        <p:nvGraphicFramePr>
          <p:cNvPr id="9" name="Table 9">
            <a:extLst>
              <a:ext uri="{FF2B5EF4-FFF2-40B4-BE49-F238E27FC236}">
                <a16:creationId xmlns:a16="http://schemas.microsoft.com/office/drawing/2014/main" id="{BB10C9F2-27C4-42D9-8912-5BA925AA51E6}"/>
              </a:ext>
            </a:extLst>
          </p:cNvPr>
          <p:cNvGraphicFramePr>
            <a:graphicFrameLocks noGrp="1"/>
          </p:cNvGraphicFramePr>
          <p:nvPr>
            <p:extLst>
              <p:ext uri="{D42A27DB-BD31-4B8C-83A1-F6EECF244321}">
                <p14:modId xmlns:p14="http://schemas.microsoft.com/office/powerpoint/2010/main" val="3335437099"/>
              </p:ext>
            </p:extLst>
          </p:nvPr>
        </p:nvGraphicFramePr>
        <p:xfrm>
          <a:off x="304800" y="1143000"/>
          <a:ext cx="11658600" cy="5614537"/>
        </p:xfrm>
        <a:graphic>
          <a:graphicData uri="http://schemas.openxmlformats.org/drawingml/2006/table">
            <a:tbl>
              <a:tblPr firstRow="1" bandRow="1">
                <a:tableStyleId>{5C22544A-7EE6-4342-B048-85BDC9FD1C3A}</a:tableStyleId>
              </a:tblPr>
              <a:tblGrid>
                <a:gridCol w="3886200">
                  <a:extLst>
                    <a:ext uri="{9D8B030D-6E8A-4147-A177-3AD203B41FA5}">
                      <a16:colId xmlns:a16="http://schemas.microsoft.com/office/drawing/2014/main" val="742178033"/>
                    </a:ext>
                  </a:extLst>
                </a:gridCol>
                <a:gridCol w="3886200">
                  <a:extLst>
                    <a:ext uri="{9D8B030D-6E8A-4147-A177-3AD203B41FA5}">
                      <a16:colId xmlns:a16="http://schemas.microsoft.com/office/drawing/2014/main" val="1644496334"/>
                    </a:ext>
                  </a:extLst>
                </a:gridCol>
                <a:gridCol w="3886200">
                  <a:extLst>
                    <a:ext uri="{9D8B030D-6E8A-4147-A177-3AD203B41FA5}">
                      <a16:colId xmlns:a16="http://schemas.microsoft.com/office/drawing/2014/main" val="2465408674"/>
                    </a:ext>
                  </a:extLst>
                </a:gridCol>
              </a:tblGrid>
              <a:tr h="696411">
                <a:tc>
                  <a:txBody>
                    <a:bodyPr/>
                    <a:lstStyle/>
                    <a:p>
                      <a:pPr algn="ctr"/>
                      <a:r>
                        <a:rPr lang="en-US" dirty="0"/>
                        <a:t>Disadvantage Index</a:t>
                      </a:r>
                    </a:p>
                  </a:txBody>
                  <a:tcPr>
                    <a:solidFill>
                      <a:srgbClr val="005595"/>
                    </a:solidFill>
                  </a:tcPr>
                </a:tc>
                <a:tc>
                  <a:txBody>
                    <a:bodyPr/>
                    <a:lstStyle/>
                    <a:p>
                      <a:pPr algn="ctr"/>
                      <a:r>
                        <a:rPr lang="en-US" dirty="0"/>
                        <a:t>Social Vulnerability Index </a:t>
                      </a:r>
                    </a:p>
                    <a:p>
                      <a:pPr algn="ctr"/>
                      <a:r>
                        <a:rPr lang="en-US" dirty="0"/>
                        <a:t>(SVI)</a:t>
                      </a:r>
                    </a:p>
                  </a:txBody>
                  <a:tcPr>
                    <a:solidFill>
                      <a:srgbClr val="005595"/>
                    </a:solidFill>
                  </a:tcPr>
                </a:tc>
                <a:tc>
                  <a:txBody>
                    <a:bodyPr/>
                    <a:lstStyle/>
                    <a:p>
                      <a:pPr algn="ctr"/>
                      <a:r>
                        <a:rPr lang="en-US" dirty="0"/>
                        <a:t>Area Deprivation Index </a:t>
                      </a:r>
                    </a:p>
                    <a:p>
                      <a:pPr algn="ctr"/>
                      <a:r>
                        <a:rPr lang="en-US" dirty="0"/>
                        <a:t>(ADI)</a:t>
                      </a:r>
                    </a:p>
                  </a:txBody>
                  <a:tcPr>
                    <a:solidFill>
                      <a:srgbClr val="005595"/>
                    </a:solidFill>
                  </a:tcPr>
                </a:tc>
                <a:extLst>
                  <a:ext uri="{0D108BD9-81ED-4DB2-BD59-A6C34878D82A}">
                    <a16:rowId xmlns:a16="http://schemas.microsoft.com/office/drawing/2014/main" val="2434529808"/>
                  </a:ext>
                </a:extLst>
              </a:tr>
              <a:tr h="713223">
                <a:tc>
                  <a:txBody>
                    <a:bodyPr/>
                    <a:lstStyle/>
                    <a:p>
                      <a:pPr algn="ctr"/>
                      <a:r>
                        <a:rPr lang="en-US" sz="1900" b="1" dirty="0"/>
                        <a:t>Number of Factors Measured</a:t>
                      </a:r>
                    </a:p>
                  </a:txBody>
                  <a:tcPr>
                    <a:solidFill>
                      <a:schemeClr val="bg1">
                        <a:lumMod val="75000"/>
                      </a:schemeClr>
                    </a:solidFill>
                  </a:tcPr>
                </a:tc>
                <a:tc>
                  <a:txBody>
                    <a:bodyPr/>
                    <a:lstStyle/>
                    <a:p>
                      <a:pPr lvl="0" algn="ctr"/>
                      <a:r>
                        <a:rPr lang="en-US" sz="1900" dirty="0"/>
                        <a:t>Sixteen (16)</a:t>
                      </a:r>
                    </a:p>
                  </a:txBody>
                  <a:tcPr>
                    <a:solidFill>
                      <a:schemeClr val="bg1">
                        <a:lumMod val="85000"/>
                      </a:schemeClr>
                    </a:solidFill>
                  </a:tcPr>
                </a:tc>
                <a:tc>
                  <a:txBody>
                    <a:bodyPr/>
                    <a:lstStyle/>
                    <a:p>
                      <a:pPr lvl="0" algn="ctr"/>
                      <a:r>
                        <a:rPr lang="en-US" sz="1900" dirty="0"/>
                        <a:t>Seventeen (17)</a:t>
                      </a:r>
                    </a:p>
                  </a:txBody>
                  <a:tcPr>
                    <a:solidFill>
                      <a:schemeClr val="bg1">
                        <a:lumMod val="85000"/>
                      </a:schemeClr>
                    </a:solidFill>
                  </a:tcPr>
                </a:tc>
                <a:extLst>
                  <a:ext uri="{0D108BD9-81ED-4DB2-BD59-A6C34878D82A}">
                    <a16:rowId xmlns:a16="http://schemas.microsoft.com/office/drawing/2014/main" val="2525631019"/>
                  </a:ext>
                </a:extLst>
              </a:tr>
              <a:tr h="1643513">
                <a:tc>
                  <a:txBody>
                    <a:bodyPr/>
                    <a:lstStyle/>
                    <a:p>
                      <a:pPr marL="342900" indent="-342900" algn="l">
                        <a:buFont typeface="Arial" panose="020B0604020202020204" pitchFamily="34" charset="0"/>
                        <a:buChar char="•"/>
                      </a:pPr>
                      <a:endParaRPr lang="en-US" sz="1900" b="1" dirty="0"/>
                    </a:p>
                    <a:p>
                      <a:pPr marL="0" indent="0" algn="ctr">
                        <a:buFont typeface="Arial" panose="020B0604020202020204" pitchFamily="34" charset="0"/>
                        <a:buNone/>
                      </a:pPr>
                      <a:r>
                        <a:rPr lang="en-US" sz="1900" b="1" dirty="0"/>
                        <a:t>Measure Themes</a:t>
                      </a:r>
                    </a:p>
                  </a:txBody>
                  <a:tcPr>
                    <a:solidFill>
                      <a:schemeClr val="bg1">
                        <a:lumMod val="75000"/>
                      </a:schemeClr>
                    </a:solidFill>
                  </a:tcPr>
                </a:tc>
                <a:tc>
                  <a:txBody>
                    <a:bodyPr/>
                    <a:lstStyle/>
                    <a:p>
                      <a:pPr marL="342900" lvl="0" indent="-342900" algn="l">
                        <a:buFont typeface="Arial" panose="020B0604020202020204" pitchFamily="34" charset="0"/>
                        <a:buChar char="•"/>
                      </a:pPr>
                      <a:r>
                        <a:rPr lang="en-US" sz="1900" dirty="0"/>
                        <a:t>Socioeconomic status</a:t>
                      </a:r>
                    </a:p>
                    <a:p>
                      <a:pPr marL="342900" lvl="0" indent="-342900" algn="l">
                        <a:buFont typeface="Arial" panose="020B0604020202020204" pitchFamily="34" charset="0"/>
                        <a:buChar char="•"/>
                      </a:pPr>
                      <a:r>
                        <a:rPr lang="en-US" sz="1900" dirty="0"/>
                        <a:t>Household characteristics</a:t>
                      </a:r>
                    </a:p>
                    <a:p>
                      <a:pPr marL="342900" lvl="0" indent="-342900" algn="l">
                        <a:buFont typeface="Arial" panose="020B0604020202020204" pitchFamily="34" charset="0"/>
                        <a:buChar char="•"/>
                      </a:pPr>
                      <a:r>
                        <a:rPr lang="en-US" sz="1900" dirty="0"/>
                        <a:t>Racial and ethnic minority status</a:t>
                      </a:r>
                    </a:p>
                    <a:p>
                      <a:pPr marL="342900" lvl="0" indent="-342900" algn="l">
                        <a:buFont typeface="Arial" panose="020B0604020202020204" pitchFamily="34" charset="0"/>
                        <a:buChar char="•"/>
                      </a:pPr>
                      <a:r>
                        <a:rPr lang="en-US" sz="1900" dirty="0"/>
                        <a:t>Housing type and transportation</a:t>
                      </a:r>
                    </a:p>
                  </a:txBody>
                  <a:tcPr>
                    <a:solidFill>
                      <a:schemeClr val="bg1">
                        <a:lumMod val="85000"/>
                      </a:schemeClr>
                    </a:solidFill>
                  </a:tcPr>
                </a:tc>
                <a:tc>
                  <a:txBody>
                    <a:bodyPr/>
                    <a:lstStyle/>
                    <a:p>
                      <a:pPr marL="342900" lvl="0" indent="-342900" algn="l">
                        <a:buFont typeface="Arial" panose="020B0604020202020204" pitchFamily="34" charset="0"/>
                        <a:buChar char="•"/>
                      </a:pPr>
                      <a:r>
                        <a:rPr lang="en-US" sz="1900" dirty="0"/>
                        <a:t>Income</a:t>
                      </a:r>
                    </a:p>
                    <a:p>
                      <a:pPr marL="342900" lvl="0" indent="-342900" algn="l">
                        <a:buFont typeface="Arial" panose="020B0604020202020204" pitchFamily="34" charset="0"/>
                        <a:buChar char="•"/>
                      </a:pPr>
                      <a:r>
                        <a:rPr lang="en-US" sz="1900" dirty="0"/>
                        <a:t>Education</a:t>
                      </a:r>
                    </a:p>
                    <a:p>
                      <a:pPr marL="342900" lvl="0" indent="-342900" algn="l">
                        <a:buFont typeface="Arial" panose="020B0604020202020204" pitchFamily="34" charset="0"/>
                        <a:buChar char="•"/>
                      </a:pPr>
                      <a:r>
                        <a:rPr lang="en-US" sz="1900" dirty="0"/>
                        <a:t>Employment</a:t>
                      </a:r>
                    </a:p>
                    <a:p>
                      <a:pPr marL="342900" lvl="0" indent="-342900" algn="l">
                        <a:buFont typeface="Arial" panose="020B0604020202020204" pitchFamily="34" charset="0"/>
                        <a:buChar char="•"/>
                      </a:pPr>
                      <a:r>
                        <a:rPr lang="en-US" sz="1900" dirty="0"/>
                        <a:t>Housing quality</a:t>
                      </a:r>
                    </a:p>
                  </a:txBody>
                  <a:tcPr>
                    <a:solidFill>
                      <a:schemeClr val="bg1">
                        <a:lumMod val="85000"/>
                      </a:schemeClr>
                    </a:solidFill>
                  </a:tcPr>
                </a:tc>
                <a:extLst>
                  <a:ext uri="{0D108BD9-81ED-4DB2-BD59-A6C34878D82A}">
                    <a16:rowId xmlns:a16="http://schemas.microsoft.com/office/drawing/2014/main" val="4253511790"/>
                  </a:ext>
                </a:extLst>
              </a:tr>
              <a:tr h="713223">
                <a:tc>
                  <a:txBody>
                    <a:bodyPr/>
                    <a:lstStyle/>
                    <a:p>
                      <a:pPr algn="ctr"/>
                      <a:r>
                        <a:rPr lang="en-US" sz="1900" b="1" dirty="0"/>
                        <a:t>Geographical Level of Measurement</a:t>
                      </a:r>
                    </a:p>
                  </a:txBody>
                  <a:tcPr>
                    <a:solidFill>
                      <a:schemeClr val="bg1">
                        <a:lumMod val="75000"/>
                      </a:schemeClr>
                    </a:solidFill>
                  </a:tcPr>
                </a:tc>
                <a:tc>
                  <a:txBody>
                    <a:bodyPr/>
                    <a:lstStyle/>
                    <a:p>
                      <a:pPr lvl="0" algn="ctr"/>
                      <a:r>
                        <a:rPr lang="en-US" sz="1900" dirty="0"/>
                        <a:t>Census Tract </a:t>
                      </a:r>
                    </a:p>
                    <a:p>
                      <a:pPr lvl="0" algn="ctr"/>
                      <a:r>
                        <a:rPr lang="en-US" sz="1900" dirty="0"/>
                        <a:t>(County Subdivisions)</a:t>
                      </a:r>
                    </a:p>
                  </a:txBody>
                  <a:tcPr>
                    <a:solidFill>
                      <a:schemeClr val="bg1">
                        <a:lumMod val="85000"/>
                      </a:schemeClr>
                    </a:solidFill>
                  </a:tcPr>
                </a:tc>
                <a:tc>
                  <a:txBody>
                    <a:bodyPr/>
                    <a:lstStyle/>
                    <a:p>
                      <a:pPr lvl="0" algn="ctr"/>
                      <a:r>
                        <a:rPr lang="en-US" sz="1900" dirty="0"/>
                        <a:t>Census Block</a:t>
                      </a:r>
                    </a:p>
                    <a:p>
                      <a:pPr lvl="0" algn="ctr"/>
                      <a:r>
                        <a:rPr lang="en-US" sz="1900" dirty="0"/>
                        <a:t>(Neighborhood)</a:t>
                      </a:r>
                    </a:p>
                  </a:txBody>
                  <a:tcPr>
                    <a:solidFill>
                      <a:schemeClr val="bg1">
                        <a:lumMod val="85000"/>
                      </a:schemeClr>
                    </a:solidFill>
                  </a:tcPr>
                </a:tc>
                <a:extLst>
                  <a:ext uri="{0D108BD9-81ED-4DB2-BD59-A6C34878D82A}">
                    <a16:rowId xmlns:a16="http://schemas.microsoft.com/office/drawing/2014/main" val="3970991524"/>
                  </a:ext>
                </a:extLst>
              </a:tr>
              <a:tr h="639561">
                <a:tc>
                  <a:txBody>
                    <a:bodyPr/>
                    <a:lstStyle/>
                    <a:p>
                      <a:pPr algn="ctr"/>
                      <a:r>
                        <a:rPr lang="en-US" sz="1900" b="1" dirty="0"/>
                        <a:t>Data Source</a:t>
                      </a:r>
                    </a:p>
                  </a:txBody>
                  <a:tcPr>
                    <a:solidFill>
                      <a:schemeClr val="bg1">
                        <a:lumMod val="75000"/>
                      </a:schemeClr>
                    </a:solidFill>
                  </a:tcPr>
                </a:tc>
                <a:tc>
                  <a:txBody>
                    <a:bodyPr/>
                    <a:lstStyle/>
                    <a:p>
                      <a:pPr lvl="0" algn="ctr"/>
                      <a:r>
                        <a:rPr lang="en-US" sz="1900" dirty="0"/>
                        <a:t>U.S. Census Data</a:t>
                      </a:r>
                    </a:p>
                  </a:txBody>
                  <a:tcPr>
                    <a:solidFill>
                      <a:schemeClr val="bg1">
                        <a:lumMod val="85000"/>
                      </a:schemeClr>
                    </a:solidFill>
                  </a:tcPr>
                </a:tc>
                <a:tc>
                  <a:txBody>
                    <a:bodyPr/>
                    <a:lstStyle/>
                    <a:p>
                      <a:pPr lvl="0" algn="ctr"/>
                      <a:r>
                        <a:rPr lang="en-US" sz="1900" dirty="0"/>
                        <a:t>American Community Survey </a:t>
                      </a:r>
                    </a:p>
                  </a:txBody>
                  <a:tcPr>
                    <a:solidFill>
                      <a:schemeClr val="bg1">
                        <a:lumMod val="85000"/>
                      </a:schemeClr>
                    </a:solidFill>
                  </a:tcPr>
                </a:tc>
                <a:extLst>
                  <a:ext uri="{0D108BD9-81ED-4DB2-BD59-A6C34878D82A}">
                    <a16:rowId xmlns:a16="http://schemas.microsoft.com/office/drawing/2014/main" val="2718964347"/>
                  </a:ext>
                </a:extLst>
              </a:tr>
              <a:tr h="1023319">
                <a:tc>
                  <a:txBody>
                    <a:bodyPr/>
                    <a:lstStyle/>
                    <a:p>
                      <a:pPr algn="ctr"/>
                      <a:r>
                        <a:rPr lang="en-US" sz="1900" b="1" dirty="0"/>
                        <a:t>Maintained/Validated</a:t>
                      </a:r>
                    </a:p>
                  </a:txBody>
                  <a:tcPr>
                    <a:solidFill>
                      <a:schemeClr val="bg1">
                        <a:lumMod val="75000"/>
                      </a:schemeClr>
                    </a:solidFill>
                  </a:tcPr>
                </a:tc>
                <a:tc>
                  <a:txBody>
                    <a:bodyPr/>
                    <a:lstStyle/>
                    <a:p>
                      <a:pPr algn="ctr"/>
                      <a:r>
                        <a:rPr lang="en-US" sz="1900" dirty="0"/>
                        <a:t>U.S. Government: Centers for Disease Control and Prevention (CDC)</a:t>
                      </a:r>
                    </a:p>
                  </a:txBody>
                  <a:tcPr>
                    <a:solidFill>
                      <a:schemeClr val="bg1">
                        <a:lumMod val="85000"/>
                      </a:schemeClr>
                    </a:solidFill>
                  </a:tcPr>
                </a:tc>
                <a:tc>
                  <a:txBody>
                    <a:bodyPr/>
                    <a:lstStyle/>
                    <a:p>
                      <a:pPr algn="ctr"/>
                      <a:r>
                        <a:rPr lang="en-US" sz="1900" dirty="0"/>
                        <a:t>Academic: University of Wisconsin-Madison</a:t>
                      </a:r>
                    </a:p>
                  </a:txBody>
                  <a:tcPr>
                    <a:solidFill>
                      <a:schemeClr val="bg1">
                        <a:lumMod val="85000"/>
                      </a:schemeClr>
                    </a:solidFill>
                  </a:tcPr>
                </a:tc>
                <a:extLst>
                  <a:ext uri="{0D108BD9-81ED-4DB2-BD59-A6C34878D82A}">
                    <a16:rowId xmlns:a16="http://schemas.microsoft.com/office/drawing/2014/main" val="725913172"/>
                  </a:ext>
                </a:extLst>
              </a:tr>
            </a:tbl>
          </a:graphicData>
        </a:graphic>
      </p:graphicFrame>
    </p:spTree>
    <p:extLst>
      <p:ext uri="{BB962C8B-B14F-4D97-AF65-F5344CB8AC3E}">
        <p14:creationId xmlns:p14="http://schemas.microsoft.com/office/powerpoint/2010/main" val="1593561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3B8BF-B9E8-4781-86ED-B7C2D0488F04}"/>
              </a:ext>
            </a:extLst>
          </p:cNvPr>
          <p:cNvSpPr>
            <a:spLocks noGrp="1"/>
          </p:cNvSpPr>
          <p:nvPr>
            <p:ph type="title"/>
          </p:nvPr>
        </p:nvSpPr>
        <p:spPr/>
        <p:txBody>
          <a:bodyPr/>
          <a:lstStyle/>
          <a:p>
            <a:r>
              <a:rPr lang="en-US" dirty="0"/>
              <a:t>Review</a:t>
            </a:r>
          </a:p>
        </p:txBody>
      </p:sp>
      <p:sp>
        <p:nvSpPr>
          <p:cNvPr id="3" name="Text Placeholder 2">
            <a:extLst>
              <a:ext uri="{FF2B5EF4-FFF2-40B4-BE49-F238E27FC236}">
                <a16:creationId xmlns:a16="http://schemas.microsoft.com/office/drawing/2014/main" id="{DD18A8AF-F3B3-4D63-9241-CD7B8FCF78D7}"/>
              </a:ext>
            </a:extLst>
          </p:cNvPr>
          <p:cNvSpPr>
            <a:spLocks noGrp="1"/>
          </p:cNvSpPr>
          <p:nvPr>
            <p:ph type="body" idx="1"/>
          </p:nvPr>
        </p:nvSpPr>
        <p:spPr/>
        <p:txBody>
          <a:bodyPr/>
          <a:lstStyle/>
          <a:p>
            <a:r>
              <a:rPr lang="en-US" dirty="0"/>
              <a:t>ORAAC Triage Approaches Subcommittee Discussions</a:t>
            </a:r>
          </a:p>
        </p:txBody>
      </p:sp>
      <p:sp>
        <p:nvSpPr>
          <p:cNvPr id="4" name="Slide Number Placeholder 3">
            <a:extLst>
              <a:ext uri="{FF2B5EF4-FFF2-40B4-BE49-F238E27FC236}">
                <a16:creationId xmlns:a16="http://schemas.microsoft.com/office/drawing/2014/main" id="{CF6C943B-3AF1-415A-AF77-2E1B50C6534E}"/>
              </a:ext>
            </a:extLst>
          </p:cNvPr>
          <p:cNvSpPr>
            <a:spLocks noGrp="1"/>
          </p:cNvSpPr>
          <p:nvPr>
            <p:ph type="sldNum" sz="quarter" idx="11"/>
          </p:nvPr>
        </p:nvSpPr>
        <p:spPr/>
        <p:txBody>
          <a:bodyPr/>
          <a:lstStyle/>
          <a:p>
            <a:pPr>
              <a:defRPr/>
            </a:pPr>
            <a:fld id="{DB2CD222-6AD2-4E92-97F8-569B95AFE93E}" type="slidenum">
              <a:rPr lang="en-US" altLang="en-US" smtClean="0"/>
              <a:pPr>
                <a:defRPr/>
              </a:pPr>
              <a:t>2</a:t>
            </a:fld>
            <a:endParaRPr lang="en-US" altLang="en-US" dirty="0"/>
          </a:p>
        </p:txBody>
      </p:sp>
    </p:spTree>
    <p:extLst>
      <p:ext uri="{BB962C8B-B14F-4D97-AF65-F5344CB8AC3E}">
        <p14:creationId xmlns:p14="http://schemas.microsoft.com/office/powerpoint/2010/main" val="20505964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5C5C0-4698-4A89-A2CA-218BEFDD18B1}"/>
              </a:ext>
            </a:extLst>
          </p:cNvPr>
          <p:cNvSpPr>
            <a:spLocks noGrp="1"/>
          </p:cNvSpPr>
          <p:nvPr>
            <p:ph type="title"/>
          </p:nvPr>
        </p:nvSpPr>
        <p:spPr/>
        <p:txBody>
          <a:bodyPr/>
          <a:lstStyle/>
          <a:p>
            <a:r>
              <a:rPr lang="en-US" dirty="0"/>
              <a:t>Criterion: </a:t>
            </a:r>
            <a:br>
              <a:rPr lang="en-US" dirty="0"/>
            </a:br>
            <a:r>
              <a:rPr lang="en-US" dirty="0"/>
              <a:t>Equitable Chances</a:t>
            </a:r>
          </a:p>
        </p:txBody>
      </p:sp>
      <p:sp>
        <p:nvSpPr>
          <p:cNvPr id="4" name="Slide Number Placeholder 3">
            <a:extLst>
              <a:ext uri="{FF2B5EF4-FFF2-40B4-BE49-F238E27FC236}">
                <a16:creationId xmlns:a16="http://schemas.microsoft.com/office/drawing/2014/main" id="{00B70490-D9D3-4B21-A40A-CA1D18CE9E55}"/>
              </a:ext>
            </a:extLst>
          </p:cNvPr>
          <p:cNvSpPr>
            <a:spLocks noGrp="1"/>
          </p:cNvSpPr>
          <p:nvPr>
            <p:ph type="sldNum" sz="quarter" idx="11"/>
          </p:nvPr>
        </p:nvSpPr>
        <p:spPr/>
        <p:txBody>
          <a:bodyPr/>
          <a:lstStyle/>
          <a:p>
            <a:pPr>
              <a:defRPr/>
            </a:pPr>
            <a:fld id="{DB2CD222-6AD2-4E92-97F8-569B95AFE93E}" type="slidenum">
              <a:rPr lang="en-US" altLang="en-US" smtClean="0"/>
              <a:pPr>
                <a:defRPr/>
              </a:pPr>
              <a:t>20</a:t>
            </a:fld>
            <a:endParaRPr lang="en-US" altLang="en-US" dirty="0"/>
          </a:p>
        </p:txBody>
      </p:sp>
    </p:spTree>
    <p:extLst>
      <p:ext uri="{BB962C8B-B14F-4D97-AF65-F5344CB8AC3E}">
        <p14:creationId xmlns:p14="http://schemas.microsoft.com/office/powerpoint/2010/main" val="22384230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3DD39-D43B-4DCD-B115-87A14018AF2D}"/>
              </a:ext>
            </a:extLst>
          </p:cNvPr>
          <p:cNvSpPr>
            <a:spLocks noGrp="1"/>
          </p:cNvSpPr>
          <p:nvPr>
            <p:ph type="title"/>
          </p:nvPr>
        </p:nvSpPr>
        <p:spPr/>
        <p:txBody>
          <a:bodyPr/>
          <a:lstStyle/>
          <a:p>
            <a:r>
              <a:rPr lang="en-US" dirty="0"/>
              <a:t>Criterion: Equitable Chances (1 of 3)</a:t>
            </a:r>
          </a:p>
        </p:txBody>
      </p:sp>
      <p:sp>
        <p:nvSpPr>
          <p:cNvPr id="4" name="Content Placeholder 3">
            <a:extLst>
              <a:ext uri="{FF2B5EF4-FFF2-40B4-BE49-F238E27FC236}">
                <a16:creationId xmlns:a16="http://schemas.microsoft.com/office/drawing/2014/main" id="{C3174576-8329-427F-BF5D-F83A169C7605}"/>
              </a:ext>
            </a:extLst>
          </p:cNvPr>
          <p:cNvSpPr>
            <a:spLocks noGrp="1"/>
          </p:cNvSpPr>
          <p:nvPr>
            <p:ph idx="1"/>
          </p:nvPr>
        </p:nvSpPr>
        <p:spPr>
          <a:xfrm>
            <a:off x="609600" y="1371600"/>
            <a:ext cx="10972800" cy="4114800"/>
          </a:xfrm>
        </p:spPr>
        <p:txBody>
          <a:bodyPr/>
          <a:lstStyle/>
          <a:p>
            <a:r>
              <a:rPr lang="en-US" sz="2800" dirty="0">
                <a:latin typeface="Calibri" panose="020F0502020204030204" pitchFamily="34" charset="0"/>
                <a:ea typeface="Calibri" panose="020F0502020204030204" pitchFamily="34" charset="0"/>
                <a:cs typeface="Calibri" panose="020F0502020204030204" pitchFamily="34" charset="0"/>
              </a:rPr>
              <a:t>In this approach, a disadvantage index is used to assess disadvantage based on the patient’s geographical residence</a:t>
            </a:r>
          </a:p>
          <a:p>
            <a:endParaRPr lang="en-US" sz="800" dirty="0">
              <a:latin typeface="Calibri" panose="020F0502020204030204" pitchFamily="34" charset="0"/>
              <a:ea typeface="Calibri" panose="020F0502020204030204" pitchFamily="34" charset="0"/>
              <a:cs typeface="Calibri" panose="020F0502020204030204" pitchFamily="34" charset="0"/>
            </a:endParaRPr>
          </a:p>
          <a:p>
            <a:r>
              <a:rPr lang="en-US" sz="2800" dirty="0">
                <a:latin typeface="Calibri" panose="020F0502020204030204" pitchFamily="34" charset="0"/>
                <a:ea typeface="Calibri" panose="020F0502020204030204" pitchFamily="34" charset="0"/>
                <a:cs typeface="Calibri" panose="020F0502020204030204" pitchFamily="34" charset="0"/>
              </a:rPr>
              <a:t>This criterion then uses a weighted randomization process to determine a patient’s priority for receiving a needed scarce resource.</a:t>
            </a:r>
          </a:p>
          <a:p>
            <a:endParaRPr lang="en-US" sz="800" dirty="0">
              <a:latin typeface="Calibri" panose="020F0502020204030204" pitchFamily="34" charset="0"/>
              <a:ea typeface="Calibri" panose="020F0502020204030204" pitchFamily="34" charset="0"/>
              <a:cs typeface="Calibri" panose="020F0502020204030204" pitchFamily="34" charset="0"/>
            </a:endParaRPr>
          </a:p>
          <a:p>
            <a:r>
              <a:rPr lang="en-US" sz="2800" dirty="0">
                <a:latin typeface="Calibri" panose="020F0502020204030204" pitchFamily="34" charset="0"/>
                <a:ea typeface="Calibri" panose="020F0502020204030204" pitchFamily="34" charset="0"/>
                <a:cs typeface="Calibri" panose="020F0502020204030204" pitchFamily="34" charset="0"/>
              </a:rPr>
              <a:t>Instead of simply randomizing eligible patients to receive a scarce resource, which would not reflect that some groups are hit harder than others, the </a:t>
            </a:r>
            <a:r>
              <a:rPr lang="en-US" sz="2800" b="1" i="1" dirty="0">
                <a:latin typeface="Calibri" panose="020F0502020204030204" pitchFamily="34" charset="0"/>
                <a:ea typeface="Calibri" panose="020F0502020204030204" pitchFamily="34" charset="0"/>
                <a:cs typeface="Calibri" panose="020F0502020204030204" pitchFamily="34" charset="0"/>
              </a:rPr>
              <a:t>equitable chances </a:t>
            </a:r>
            <a:r>
              <a:rPr lang="en-US" sz="2800" dirty="0">
                <a:latin typeface="Calibri" panose="020F0502020204030204" pitchFamily="34" charset="0"/>
                <a:ea typeface="Calibri" panose="020F0502020204030204" pitchFamily="34" charset="0"/>
                <a:cs typeface="Calibri" panose="020F0502020204030204" pitchFamily="34" charset="0"/>
              </a:rPr>
              <a:t>approach provides additional “weighting” of chances, such that more disadvantaged groups have higher chances in proportion to the extent they have been more affected (for example, in terms of deaths). </a:t>
            </a:r>
          </a:p>
        </p:txBody>
      </p:sp>
      <p:sp>
        <p:nvSpPr>
          <p:cNvPr id="3" name="Slide Number Placeholder 2">
            <a:extLst>
              <a:ext uri="{FF2B5EF4-FFF2-40B4-BE49-F238E27FC236}">
                <a16:creationId xmlns:a16="http://schemas.microsoft.com/office/drawing/2014/main" id="{6682E77C-478D-4050-B12E-71F2C1B96420}"/>
              </a:ext>
            </a:extLst>
          </p:cNvPr>
          <p:cNvSpPr>
            <a:spLocks noGrp="1"/>
          </p:cNvSpPr>
          <p:nvPr>
            <p:ph type="sldNum" sz="quarter" idx="11"/>
          </p:nvPr>
        </p:nvSpPr>
        <p:spPr/>
        <p:txBody>
          <a:bodyPr/>
          <a:lstStyle/>
          <a:p>
            <a:pPr>
              <a:defRPr/>
            </a:pPr>
            <a:fld id="{678D0E47-2870-4D7F-9E5B-E656D1108487}" type="slidenum">
              <a:rPr lang="en-US" altLang="en-US" smtClean="0"/>
              <a:pPr>
                <a:defRPr/>
              </a:pPr>
              <a:t>21</a:t>
            </a:fld>
            <a:endParaRPr lang="en-US" altLang="en-US" dirty="0"/>
          </a:p>
        </p:txBody>
      </p:sp>
    </p:spTree>
    <p:extLst>
      <p:ext uri="{BB962C8B-B14F-4D97-AF65-F5344CB8AC3E}">
        <p14:creationId xmlns:p14="http://schemas.microsoft.com/office/powerpoint/2010/main" val="13597400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3DD39-D43B-4DCD-B115-87A14018AF2D}"/>
              </a:ext>
            </a:extLst>
          </p:cNvPr>
          <p:cNvSpPr>
            <a:spLocks noGrp="1"/>
          </p:cNvSpPr>
          <p:nvPr>
            <p:ph type="title"/>
          </p:nvPr>
        </p:nvSpPr>
        <p:spPr/>
        <p:txBody>
          <a:bodyPr/>
          <a:lstStyle/>
          <a:p>
            <a:r>
              <a:rPr lang="en-US" dirty="0"/>
              <a:t>Criterion: Equitable Chances (2 of 3)</a:t>
            </a:r>
          </a:p>
        </p:txBody>
      </p:sp>
      <p:sp>
        <p:nvSpPr>
          <p:cNvPr id="4" name="Content Placeholder 3">
            <a:extLst>
              <a:ext uri="{FF2B5EF4-FFF2-40B4-BE49-F238E27FC236}">
                <a16:creationId xmlns:a16="http://schemas.microsoft.com/office/drawing/2014/main" id="{C3174576-8329-427F-BF5D-F83A169C7605}"/>
              </a:ext>
            </a:extLst>
          </p:cNvPr>
          <p:cNvSpPr>
            <a:spLocks noGrp="1"/>
          </p:cNvSpPr>
          <p:nvPr>
            <p:ph idx="1"/>
          </p:nvPr>
        </p:nvSpPr>
        <p:spPr>
          <a:xfrm>
            <a:off x="609600" y="1371600"/>
            <a:ext cx="10972800" cy="4114800"/>
          </a:xfrm>
        </p:spPr>
        <p:txBody>
          <a:bodyPr/>
          <a:lstStyle/>
          <a:p>
            <a:r>
              <a:rPr lang="en-US" dirty="0">
                <a:latin typeface="Calibri" panose="020F0502020204030204" pitchFamily="34" charset="0"/>
                <a:ea typeface="Calibri" panose="020F0502020204030204" pitchFamily="34" charset="0"/>
                <a:cs typeface="Times New Roman" panose="02020603050405020304" pitchFamily="18" charset="0"/>
              </a:rPr>
              <a:t>Approach:</a:t>
            </a:r>
          </a:p>
          <a:p>
            <a:pPr lvl="1"/>
            <a:r>
              <a:rPr lang="en-US" dirty="0">
                <a:latin typeface="Calibri" panose="020F0502020204030204" pitchFamily="34" charset="0"/>
                <a:cs typeface="Times New Roman" panose="02020603050405020304" pitchFamily="18" charset="0"/>
              </a:rPr>
              <a:t>Using a chosen disadvantage index (e.g., SVI or ADI), the patient’s home address is used to assign a “disadvantage score” 	</a:t>
            </a:r>
          </a:p>
          <a:p>
            <a:pPr lvl="1"/>
            <a:r>
              <a:rPr lang="en-US" dirty="0">
                <a:latin typeface="Calibri" panose="020F0502020204030204" pitchFamily="34" charset="0"/>
                <a:cs typeface="Times New Roman" panose="02020603050405020304" pitchFamily="18" charset="0"/>
              </a:rPr>
              <a:t>Additional priority (beyond equal chance) is assigned for each </a:t>
            </a:r>
            <a:r>
              <a:rPr lang="en-US" dirty="0">
                <a:latin typeface="Calibri" panose="020F0502020204030204" pitchFamily="34" charset="0"/>
                <a:ea typeface="Calibri" panose="020F0502020204030204" pitchFamily="34" charset="0"/>
                <a:cs typeface="Times New Roman" panose="02020603050405020304" pitchFamily="18" charset="0"/>
              </a:rPr>
              <a:t>patient if their disadvantage score has been assigned weighting </a:t>
            </a:r>
          </a:p>
          <a:p>
            <a:pPr lvl="2"/>
            <a:r>
              <a:rPr lang="en-US" dirty="0">
                <a:latin typeface="Calibri" panose="020F0502020204030204" pitchFamily="34" charset="0"/>
                <a:cs typeface="Times New Roman" panose="02020603050405020304" pitchFamily="18" charset="0"/>
              </a:rPr>
              <a:t>For example, higher chances (weighting) added for any patient with the highest disadvantage e.g., score of 8, 9, or 10 based on the ADI (1-10 scale)</a:t>
            </a:r>
          </a:p>
          <a:p>
            <a:pPr lvl="1"/>
            <a:r>
              <a:rPr lang="en-US" dirty="0">
                <a:latin typeface="Calibri" panose="020F0502020204030204" pitchFamily="34" charset="0"/>
                <a:ea typeface="Calibri" panose="020F0502020204030204" pitchFamily="34" charset="0"/>
                <a:cs typeface="Times New Roman" panose="02020603050405020304" pitchFamily="18" charset="0"/>
              </a:rPr>
              <a:t>A randomization process with application of “equitable chances weighting” proportionate to impact of disaster then determines patient prioritization for the resource</a:t>
            </a:r>
            <a:endParaRPr lang="en-US" dirty="0"/>
          </a:p>
        </p:txBody>
      </p:sp>
      <p:sp>
        <p:nvSpPr>
          <p:cNvPr id="3" name="Slide Number Placeholder 2">
            <a:extLst>
              <a:ext uri="{FF2B5EF4-FFF2-40B4-BE49-F238E27FC236}">
                <a16:creationId xmlns:a16="http://schemas.microsoft.com/office/drawing/2014/main" id="{80C2AF47-7EC0-40F8-96AA-ECD58E9BFAE4}"/>
              </a:ext>
            </a:extLst>
          </p:cNvPr>
          <p:cNvSpPr>
            <a:spLocks noGrp="1"/>
          </p:cNvSpPr>
          <p:nvPr>
            <p:ph type="sldNum" sz="quarter" idx="11"/>
          </p:nvPr>
        </p:nvSpPr>
        <p:spPr/>
        <p:txBody>
          <a:bodyPr/>
          <a:lstStyle/>
          <a:p>
            <a:pPr>
              <a:defRPr/>
            </a:pPr>
            <a:fld id="{678D0E47-2870-4D7F-9E5B-E656D1108487}" type="slidenum">
              <a:rPr lang="en-US" altLang="en-US" smtClean="0"/>
              <a:pPr>
                <a:defRPr/>
              </a:pPr>
              <a:t>22</a:t>
            </a:fld>
            <a:endParaRPr lang="en-US" altLang="en-US" dirty="0"/>
          </a:p>
        </p:txBody>
      </p:sp>
    </p:spTree>
    <p:extLst>
      <p:ext uri="{BB962C8B-B14F-4D97-AF65-F5344CB8AC3E}">
        <p14:creationId xmlns:p14="http://schemas.microsoft.com/office/powerpoint/2010/main" val="19447018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9FE52-908F-427F-B8AB-D8CAD2BCA77F}"/>
              </a:ext>
            </a:extLst>
          </p:cNvPr>
          <p:cNvSpPr>
            <a:spLocks noGrp="1"/>
          </p:cNvSpPr>
          <p:nvPr>
            <p:ph type="title"/>
          </p:nvPr>
        </p:nvSpPr>
        <p:spPr/>
        <p:txBody>
          <a:bodyPr/>
          <a:lstStyle/>
          <a:p>
            <a:r>
              <a:rPr lang="en-US" dirty="0"/>
              <a:t>Criterion: Equitable Chances (3 of 3)</a:t>
            </a:r>
          </a:p>
        </p:txBody>
      </p:sp>
      <p:sp>
        <p:nvSpPr>
          <p:cNvPr id="3" name="Content Placeholder 2">
            <a:extLst>
              <a:ext uri="{FF2B5EF4-FFF2-40B4-BE49-F238E27FC236}">
                <a16:creationId xmlns:a16="http://schemas.microsoft.com/office/drawing/2014/main" id="{ACBF0E76-5AC9-4722-939F-0355F317CFD8}"/>
              </a:ext>
            </a:extLst>
          </p:cNvPr>
          <p:cNvSpPr>
            <a:spLocks noGrp="1"/>
          </p:cNvSpPr>
          <p:nvPr>
            <p:ph idx="1"/>
          </p:nvPr>
        </p:nvSpPr>
        <p:spPr/>
        <p:txBody>
          <a:bodyPr/>
          <a:lstStyle/>
          <a:p>
            <a:pPr marL="0" indent="0">
              <a:buNone/>
            </a:pPr>
            <a:r>
              <a:rPr lang="en-US" sz="2800" dirty="0"/>
              <a:t>Per input from the ORAAC’s Triage Approaches Subcommittee, the disadvantage index (e.g., ADI, SVI) should incorporate:</a:t>
            </a:r>
          </a:p>
          <a:p>
            <a:pPr lvl="1"/>
            <a:r>
              <a:rPr lang="en-US" sz="2400" dirty="0"/>
              <a:t>Additional up-to-date measures, when available, that capture who is most impacted by the current emergency (e.g., cases, hospitalizations, deaths)</a:t>
            </a:r>
          </a:p>
          <a:p>
            <a:pPr lvl="1"/>
            <a:endParaRPr lang="en-US" sz="800" dirty="0"/>
          </a:p>
          <a:p>
            <a:pPr marL="0" indent="0">
              <a:buNone/>
            </a:pPr>
            <a:r>
              <a:rPr lang="en-US" sz="2800" dirty="0"/>
              <a:t>Also consider adding:</a:t>
            </a:r>
          </a:p>
          <a:p>
            <a:pPr lvl="1"/>
            <a:r>
              <a:rPr lang="en-US" sz="2400" dirty="0"/>
              <a:t>Place-based measures using occupational data to capture essential workers</a:t>
            </a:r>
          </a:p>
          <a:p>
            <a:pPr lvl="1"/>
            <a:r>
              <a:rPr lang="en-US" sz="2400" dirty="0"/>
              <a:t>Additional data to distinguish between differing geographic levels of disadvantage such as school districts and medical services areas</a:t>
            </a:r>
          </a:p>
          <a:p>
            <a:pPr lvl="1"/>
            <a:endParaRPr lang="en-US" dirty="0"/>
          </a:p>
        </p:txBody>
      </p:sp>
      <p:sp>
        <p:nvSpPr>
          <p:cNvPr id="4" name="Slide Number Placeholder 3">
            <a:extLst>
              <a:ext uri="{FF2B5EF4-FFF2-40B4-BE49-F238E27FC236}">
                <a16:creationId xmlns:a16="http://schemas.microsoft.com/office/drawing/2014/main" id="{C24BCEE6-4B8B-452D-BD9D-F5F0E07FEFC7}"/>
              </a:ext>
            </a:extLst>
          </p:cNvPr>
          <p:cNvSpPr>
            <a:spLocks noGrp="1"/>
          </p:cNvSpPr>
          <p:nvPr>
            <p:ph type="sldNum" sz="quarter" idx="11"/>
          </p:nvPr>
        </p:nvSpPr>
        <p:spPr/>
        <p:txBody>
          <a:bodyPr/>
          <a:lstStyle/>
          <a:p>
            <a:pPr>
              <a:defRPr/>
            </a:pPr>
            <a:fld id="{678D0E47-2870-4D7F-9E5B-E656D1108487}" type="slidenum">
              <a:rPr lang="en-US" altLang="en-US" smtClean="0"/>
              <a:pPr>
                <a:defRPr/>
              </a:pPr>
              <a:t>23</a:t>
            </a:fld>
            <a:endParaRPr lang="en-US" altLang="en-US" dirty="0"/>
          </a:p>
        </p:txBody>
      </p:sp>
    </p:spTree>
    <p:extLst>
      <p:ext uri="{BB962C8B-B14F-4D97-AF65-F5344CB8AC3E}">
        <p14:creationId xmlns:p14="http://schemas.microsoft.com/office/powerpoint/2010/main" val="7161298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3DD39-D43B-4DCD-B115-87A14018AF2D}"/>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Equitable Chances</a:t>
            </a:r>
            <a:r>
              <a:rPr lang="en-US" dirty="0"/>
              <a:t>: Justification</a:t>
            </a:r>
          </a:p>
        </p:txBody>
      </p:sp>
      <p:sp>
        <p:nvSpPr>
          <p:cNvPr id="4" name="Content Placeholder 3">
            <a:extLst>
              <a:ext uri="{FF2B5EF4-FFF2-40B4-BE49-F238E27FC236}">
                <a16:creationId xmlns:a16="http://schemas.microsoft.com/office/drawing/2014/main" id="{C3174576-8329-427F-BF5D-F83A169C7605}"/>
              </a:ext>
            </a:extLst>
          </p:cNvPr>
          <p:cNvSpPr>
            <a:spLocks noGrp="1"/>
          </p:cNvSpPr>
          <p:nvPr>
            <p:ph idx="1"/>
          </p:nvPr>
        </p:nvSpPr>
        <p:spPr>
          <a:xfrm>
            <a:off x="457200" y="1219200"/>
            <a:ext cx="10972800" cy="4114800"/>
          </a:xfrm>
        </p:spPr>
        <p:txBody>
          <a:bodyPr/>
          <a:lstStyle/>
          <a:p>
            <a:r>
              <a:rPr lang="en-US" sz="2800" dirty="0">
                <a:latin typeface="Calibri" panose="020F0502020204030204" pitchFamily="34" charset="0"/>
                <a:cs typeface="Calibri" panose="020F0502020204030204" pitchFamily="34" charset="0"/>
              </a:rPr>
              <a:t>Strong association between disadvantage indices and impact from crisis</a:t>
            </a:r>
          </a:p>
          <a:p>
            <a:r>
              <a:rPr lang="en-US" sz="2800" dirty="0">
                <a:latin typeface="Calibri" panose="020F0502020204030204" pitchFamily="34" charset="0"/>
                <a:cs typeface="Calibri" panose="020F0502020204030204" pitchFamily="34" charset="0"/>
              </a:rPr>
              <a:t>Recognizes that not everyone has the same chances for resources or survivability at baseline</a:t>
            </a:r>
          </a:p>
          <a:p>
            <a:r>
              <a:rPr lang="en-US" sz="2800" dirty="0">
                <a:latin typeface="Calibri" panose="020F0502020204030204" pitchFamily="34" charset="0"/>
                <a:cs typeface="Calibri" panose="020F0502020204030204" pitchFamily="34" charset="0"/>
              </a:rPr>
              <a:t>Removes reliance on </a:t>
            </a:r>
            <a:r>
              <a:rPr lang="en-US" sz="2800" dirty="0">
                <a:latin typeface="Calibri" panose="020F0502020204030204" pitchFamily="34" charset="0"/>
                <a:ea typeface="Calibri" panose="020F0502020204030204" pitchFamily="34" charset="0"/>
                <a:cs typeface="Times New Roman" panose="02020603050405020304" pitchFamily="18" charset="0"/>
              </a:rPr>
              <a:t>inaccurate and inequitable </a:t>
            </a:r>
            <a:r>
              <a:rPr lang="en-US" sz="2800" dirty="0">
                <a:latin typeface="Calibri" panose="020F0502020204030204" pitchFamily="34" charset="0"/>
                <a:cs typeface="Calibri" panose="020F0502020204030204" pitchFamily="34" charset="0"/>
              </a:rPr>
              <a:t>survivability estimation tools (e.g., SOFA/</a:t>
            </a:r>
            <a:r>
              <a:rPr lang="en-US" sz="2800" dirty="0" err="1">
                <a:latin typeface="Calibri" panose="020F0502020204030204" pitchFamily="34" charset="0"/>
                <a:cs typeface="Calibri" panose="020F0502020204030204" pitchFamily="34" charset="0"/>
              </a:rPr>
              <a:t>mSOFA</a:t>
            </a:r>
            <a:r>
              <a:rPr lang="en-US" sz="2800" dirty="0">
                <a:latin typeface="Calibri" panose="020F0502020204030204" pitchFamily="34" charset="0"/>
                <a:cs typeface="Calibri" panose="020F0502020204030204" pitchFamily="34" charset="0"/>
              </a:rPr>
              <a:t>)</a:t>
            </a:r>
          </a:p>
          <a:p>
            <a:r>
              <a:rPr lang="en-US" sz="2800" dirty="0">
                <a:latin typeface="Calibri" panose="020F0502020204030204" pitchFamily="34" charset="0"/>
                <a:cs typeface="Calibri" panose="020F0502020204030204" pitchFamily="34" charset="0"/>
              </a:rPr>
              <a:t>Can avoid adding to existing inequities for legally protected groups </a:t>
            </a:r>
          </a:p>
          <a:p>
            <a:r>
              <a:rPr lang="en-US" sz="2800" dirty="0">
                <a:latin typeface="Calibri" panose="020F0502020204030204" pitchFamily="34" charset="0"/>
                <a:cs typeface="Calibri" panose="020F0502020204030204" pitchFamily="34" charset="0"/>
              </a:rPr>
              <a:t>Studies suggest it has least negative impact on inequities compared to SOFA only, youngest first, or multi-criteria approaches  </a:t>
            </a:r>
          </a:p>
          <a:p>
            <a:r>
              <a:rPr lang="en-US" sz="2800" dirty="0">
                <a:latin typeface="Calibri" panose="020F0502020204030204" pitchFamily="34" charset="0"/>
                <a:cs typeface="Calibri" panose="020F0502020204030204" pitchFamily="34" charset="0"/>
              </a:rPr>
              <a:t>Opportunity to update disadvantage indices</a:t>
            </a:r>
          </a:p>
          <a:p>
            <a:pPr lvl="1"/>
            <a:r>
              <a:rPr lang="en-US" sz="2400" dirty="0">
                <a:latin typeface="Calibri" panose="020F0502020204030204" pitchFamily="34" charset="0"/>
                <a:cs typeface="Calibri" panose="020F0502020204030204" pitchFamily="34" charset="0"/>
              </a:rPr>
              <a:t>based on known, evolving impacts during an emergency</a:t>
            </a:r>
          </a:p>
          <a:p>
            <a:pPr lvl="1"/>
            <a:r>
              <a:rPr lang="en-US" sz="2400" dirty="0">
                <a:latin typeface="Calibri" panose="020F0502020204030204" pitchFamily="34" charset="0"/>
                <a:cs typeface="Calibri" panose="020F0502020204030204" pitchFamily="34" charset="0"/>
              </a:rPr>
              <a:t>with additional data to improve correlation with disadvantage impact</a:t>
            </a:r>
          </a:p>
          <a:p>
            <a:endParaRPr lang="en-US" sz="2800" dirty="0"/>
          </a:p>
        </p:txBody>
      </p:sp>
      <p:sp>
        <p:nvSpPr>
          <p:cNvPr id="3" name="Slide Number Placeholder 2">
            <a:extLst>
              <a:ext uri="{FF2B5EF4-FFF2-40B4-BE49-F238E27FC236}">
                <a16:creationId xmlns:a16="http://schemas.microsoft.com/office/drawing/2014/main" id="{3C7C5D58-F042-4329-AACC-21D91B4CF7C2}"/>
              </a:ext>
            </a:extLst>
          </p:cNvPr>
          <p:cNvSpPr>
            <a:spLocks noGrp="1"/>
          </p:cNvSpPr>
          <p:nvPr>
            <p:ph type="sldNum" sz="quarter" idx="11"/>
          </p:nvPr>
        </p:nvSpPr>
        <p:spPr/>
        <p:txBody>
          <a:bodyPr/>
          <a:lstStyle/>
          <a:p>
            <a:pPr>
              <a:defRPr/>
            </a:pPr>
            <a:fld id="{678D0E47-2870-4D7F-9E5B-E656D1108487}" type="slidenum">
              <a:rPr lang="en-US" altLang="en-US" smtClean="0"/>
              <a:pPr>
                <a:defRPr/>
              </a:pPr>
              <a:t>24</a:t>
            </a:fld>
            <a:endParaRPr lang="en-US" altLang="en-US" dirty="0"/>
          </a:p>
        </p:txBody>
      </p:sp>
    </p:spTree>
    <p:extLst>
      <p:ext uri="{BB962C8B-B14F-4D97-AF65-F5344CB8AC3E}">
        <p14:creationId xmlns:p14="http://schemas.microsoft.com/office/powerpoint/2010/main" val="5481027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7942A-9272-40EA-B00A-3025147EAEA5}"/>
              </a:ext>
            </a:extLst>
          </p:cNvPr>
          <p:cNvSpPr>
            <a:spLocks noGrp="1"/>
          </p:cNvSpPr>
          <p:nvPr>
            <p:ph type="title"/>
          </p:nvPr>
        </p:nvSpPr>
        <p:spPr>
          <a:xfrm>
            <a:off x="609600" y="274638"/>
            <a:ext cx="8128000" cy="1143000"/>
          </a:xfrm>
          <a:solidFill>
            <a:srgbClr val="005595"/>
          </a:solidFill>
          <a:ln>
            <a:solidFill>
              <a:srgbClr val="005595"/>
            </a:solidFill>
          </a:ln>
        </p:spPr>
        <p:txBody>
          <a:bodyPr/>
          <a:lstStyle/>
          <a:p>
            <a:r>
              <a:rPr lang="en-US" dirty="0">
                <a:solidFill>
                  <a:schemeClr val="bg1"/>
                </a:solidFill>
              </a:rPr>
              <a:t>  Example: Oregon CCVI Data</a:t>
            </a:r>
          </a:p>
        </p:txBody>
      </p:sp>
      <p:sp>
        <p:nvSpPr>
          <p:cNvPr id="3" name="Content Placeholder 2">
            <a:extLst>
              <a:ext uri="{FF2B5EF4-FFF2-40B4-BE49-F238E27FC236}">
                <a16:creationId xmlns:a16="http://schemas.microsoft.com/office/drawing/2014/main" id="{78B1685D-3722-4185-AB5A-B7C0F7D7273B}"/>
              </a:ext>
            </a:extLst>
          </p:cNvPr>
          <p:cNvSpPr>
            <a:spLocks noGrp="1"/>
          </p:cNvSpPr>
          <p:nvPr>
            <p:ph idx="1"/>
          </p:nvPr>
        </p:nvSpPr>
        <p:spPr/>
        <p:txBody>
          <a:bodyPr/>
          <a:lstStyle/>
          <a:p>
            <a:pPr marL="0" indent="0">
              <a:buNone/>
            </a:pPr>
            <a:r>
              <a:rPr lang="en-US" sz="2800" dirty="0">
                <a:latin typeface="Calibri" panose="020F0502020204030204" pitchFamily="34" charset="0"/>
                <a:cs typeface="Calibri" panose="020F0502020204030204" pitchFamily="34" charset="0"/>
              </a:rPr>
              <a:t>The </a:t>
            </a:r>
            <a:r>
              <a:rPr lang="en-US" sz="2800" dirty="0" err="1">
                <a:latin typeface="Calibri" panose="020F0502020204030204" pitchFamily="34" charset="0"/>
                <a:cs typeface="Calibri" panose="020F0502020204030204" pitchFamily="34" charset="0"/>
              </a:rPr>
              <a:t>Surgo</a:t>
            </a:r>
            <a:r>
              <a:rPr lang="en-US" sz="2800" dirty="0">
                <a:latin typeface="Calibri" panose="020F0502020204030204" pitchFamily="34" charset="0"/>
                <a:cs typeface="Calibri" panose="020F0502020204030204" pitchFamily="34" charset="0"/>
              </a:rPr>
              <a:t> Foundation’s COVID-19 Community Vulnerability Index (CCVI) is based on the SVI and has expanded measures of community vulnerability specific to the spread of COVID-19 (a total of 40 variables).</a:t>
            </a:r>
          </a:p>
          <a:p>
            <a:pPr marL="0" indent="0">
              <a:buNone/>
            </a:pPr>
            <a:endParaRPr lang="en-US" sz="400" dirty="0">
              <a:latin typeface="Calibri" panose="020F0502020204030204" pitchFamily="34" charset="0"/>
              <a:cs typeface="Calibri" panose="020F0502020204030204" pitchFamily="34" charset="0"/>
            </a:endParaRPr>
          </a:p>
          <a:p>
            <a:pPr marL="0" indent="0">
              <a:buNone/>
            </a:pPr>
            <a:r>
              <a:rPr lang="en-US" sz="2800" dirty="0">
                <a:latin typeface="Calibri" panose="020F0502020204030204" pitchFamily="34" charset="0"/>
                <a:cs typeface="Calibri" panose="020F0502020204030204" pitchFamily="34" charset="0"/>
              </a:rPr>
              <a:t>The Program Design and Evaluation team studied how well the CCVI predicted  Oregon COVID-19 cases from February 2020 through July 2021.</a:t>
            </a:r>
          </a:p>
          <a:p>
            <a:pPr lvl="1"/>
            <a:r>
              <a:rPr lang="en-US" sz="2400" dirty="0">
                <a:latin typeface="Calibri" panose="020F0502020204030204" pitchFamily="34" charset="0"/>
                <a:cs typeface="Calibri" panose="020F0502020204030204" pitchFamily="34" charset="0"/>
              </a:rPr>
              <a:t>A total of 824 of Oregon’s census tracts (of 834) had CCVI data and were studied</a:t>
            </a:r>
          </a:p>
          <a:p>
            <a:pPr lvl="1"/>
            <a:r>
              <a:rPr lang="en-US" sz="2400" dirty="0">
                <a:latin typeface="Calibri" panose="020F0502020204030204" pitchFamily="34" charset="0"/>
                <a:cs typeface="Calibri" panose="020F0502020204030204" pitchFamily="34" charset="0"/>
              </a:rPr>
              <a:t>98.5% of Oregon’s 215,272 COVID-19 cases had verifiable addresses</a:t>
            </a:r>
          </a:p>
          <a:p>
            <a:pPr marL="0" indent="0">
              <a:buNone/>
            </a:pPr>
            <a:endParaRPr lang="en-US" sz="400" dirty="0">
              <a:latin typeface="Calibri" panose="020F0502020204030204" pitchFamily="34" charset="0"/>
              <a:cs typeface="Calibri" panose="020F0502020204030204" pitchFamily="34" charset="0"/>
            </a:endParaRPr>
          </a:p>
          <a:p>
            <a:pPr marL="0" indent="0">
              <a:buNone/>
            </a:pPr>
            <a:endParaRPr lang="en-US" sz="400" dirty="0">
              <a:latin typeface="Calibri" panose="020F0502020204030204" pitchFamily="34" charset="0"/>
              <a:cs typeface="Calibri" panose="020F0502020204030204" pitchFamily="34" charset="0"/>
            </a:endParaRPr>
          </a:p>
          <a:p>
            <a:pPr marL="0" indent="0">
              <a:buNone/>
            </a:pPr>
            <a:r>
              <a:rPr lang="en-US" sz="2800" dirty="0">
                <a:latin typeface="Calibri" panose="020F0502020204030204" pitchFamily="34" charset="0"/>
                <a:cs typeface="Calibri" panose="020F0502020204030204" pitchFamily="34" charset="0"/>
              </a:rPr>
              <a:t>The evaluators also studied changes in the performance of the predictive model with two additional variables: the number of adult prisons and proportion of the population who are essential workers.</a:t>
            </a:r>
          </a:p>
          <a:p>
            <a:endParaRPr lang="en-US" sz="2000" dirty="0">
              <a:latin typeface="Calibri" panose="020F0502020204030204" pitchFamily="34" charset="0"/>
              <a:cs typeface="Calibri" panose="020F0502020204030204" pitchFamily="34" charset="0"/>
            </a:endParaRPr>
          </a:p>
          <a:p>
            <a:endParaRPr lang="en-US" sz="2800" dirty="0"/>
          </a:p>
        </p:txBody>
      </p:sp>
      <p:sp>
        <p:nvSpPr>
          <p:cNvPr id="4" name="Slide Number Placeholder 3">
            <a:extLst>
              <a:ext uri="{FF2B5EF4-FFF2-40B4-BE49-F238E27FC236}">
                <a16:creationId xmlns:a16="http://schemas.microsoft.com/office/drawing/2014/main" id="{F68301AB-7843-4583-9EEB-42BDD7F8BF5D}"/>
              </a:ext>
            </a:extLst>
          </p:cNvPr>
          <p:cNvSpPr>
            <a:spLocks noGrp="1"/>
          </p:cNvSpPr>
          <p:nvPr>
            <p:ph type="sldNum" sz="quarter" idx="11"/>
          </p:nvPr>
        </p:nvSpPr>
        <p:spPr/>
        <p:txBody>
          <a:bodyPr/>
          <a:lstStyle/>
          <a:p>
            <a:pPr>
              <a:defRPr/>
            </a:pPr>
            <a:fld id="{678D0E47-2870-4D7F-9E5B-E656D1108487}" type="slidenum">
              <a:rPr lang="en-US" altLang="en-US" smtClean="0"/>
              <a:pPr>
                <a:defRPr/>
              </a:pPr>
              <a:t>25</a:t>
            </a:fld>
            <a:endParaRPr lang="en-US" altLang="en-US" dirty="0"/>
          </a:p>
        </p:txBody>
      </p:sp>
      <p:sp>
        <p:nvSpPr>
          <p:cNvPr id="5" name="TextBox 4">
            <a:extLst>
              <a:ext uri="{FF2B5EF4-FFF2-40B4-BE49-F238E27FC236}">
                <a16:creationId xmlns:a16="http://schemas.microsoft.com/office/drawing/2014/main" id="{3308BCA3-8667-4118-BB98-09D816522142}"/>
              </a:ext>
            </a:extLst>
          </p:cNvPr>
          <p:cNvSpPr txBox="1"/>
          <p:nvPr/>
        </p:nvSpPr>
        <p:spPr>
          <a:xfrm>
            <a:off x="9042400" y="457200"/>
            <a:ext cx="2540000" cy="830997"/>
          </a:xfrm>
          <a:prstGeom prst="rect">
            <a:avLst/>
          </a:prstGeom>
          <a:noFill/>
        </p:spPr>
        <p:txBody>
          <a:bodyPr wrap="square" rtlCol="0">
            <a:spAutoFit/>
          </a:bodyPr>
          <a:lstStyle/>
          <a:p>
            <a:r>
              <a:rPr lang="en-US" sz="4800" dirty="0">
                <a:solidFill>
                  <a:srgbClr val="005595"/>
                </a:solidFill>
                <a:latin typeface="Calibri" panose="020F0502020204030204" pitchFamily="34" charset="0"/>
                <a:cs typeface="Calibri" panose="020F0502020204030204" pitchFamily="34" charset="0"/>
              </a:rPr>
              <a:t>1 of 2</a:t>
            </a:r>
          </a:p>
        </p:txBody>
      </p:sp>
    </p:spTree>
    <p:extLst>
      <p:ext uri="{BB962C8B-B14F-4D97-AF65-F5344CB8AC3E}">
        <p14:creationId xmlns:p14="http://schemas.microsoft.com/office/powerpoint/2010/main" val="17837908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7942A-9272-40EA-B00A-3025147EAEA5}"/>
              </a:ext>
            </a:extLst>
          </p:cNvPr>
          <p:cNvSpPr>
            <a:spLocks noGrp="1"/>
          </p:cNvSpPr>
          <p:nvPr>
            <p:ph type="title"/>
          </p:nvPr>
        </p:nvSpPr>
        <p:spPr>
          <a:xfrm>
            <a:off x="609600" y="274638"/>
            <a:ext cx="8128000" cy="1143000"/>
          </a:xfrm>
          <a:solidFill>
            <a:srgbClr val="005595"/>
          </a:solidFill>
          <a:ln>
            <a:solidFill>
              <a:srgbClr val="005595"/>
            </a:solidFill>
          </a:ln>
        </p:spPr>
        <p:txBody>
          <a:bodyPr/>
          <a:lstStyle/>
          <a:p>
            <a:pPr algn="ctr"/>
            <a:r>
              <a:rPr lang="en-US" dirty="0">
                <a:solidFill>
                  <a:schemeClr val="bg1"/>
                </a:solidFill>
              </a:rPr>
              <a:t> Example: Oregon CCVI Data</a:t>
            </a:r>
          </a:p>
        </p:txBody>
      </p:sp>
      <p:sp>
        <p:nvSpPr>
          <p:cNvPr id="3" name="Content Placeholder 2">
            <a:extLst>
              <a:ext uri="{FF2B5EF4-FFF2-40B4-BE49-F238E27FC236}">
                <a16:creationId xmlns:a16="http://schemas.microsoft.com/office/drawing/2014/main" id="{78B1685D-3722-4185-AB5A-B7C0F7D7273B}"/>
              </a:ext>
            </a:extLst>
          </p:cNvPr>
          <p:cNvSpPr>
            <a:spLocks noGrp="1"/>
          </p:cNvSpPr>
          <p:nvPr>
            <p:ph idx="1"/>
          </p:nvPr>
        </p:nvSpPr>
        <p:spPr/>
        <p:txBody>
          <a:bodyPr/>
          <a:lstStyle/>
          <a:p>
            <a:pPr marL="0" indent="0">
              <a:buNone/>
            </a:pPr>
            <a:r>
              <a:rPr lang="en-US" dirty="0">
                <a:latin typeface="Calibri" panose="020F0502020204030204" pitchFamily="34" charset="0"/>
                <a:cs typeface="Calibri" panose="020F0502020204030204" pitchFamily="34" charset="0"/>
              </a:rPr>
              <a:t>Findings:</a:t>
            </a:r>
          </a:p>
          <a:p>
            <a:r>
              <a:rPr lang="en-US" sz="2800" dirty="0">
                <a:latin typeface="Calibri" panose="020F0502020204030204" pitchFamily="34" charset="0"/>
                <a:cs typeface="Calibri" panose="020F0502020204030204" pitchFamily="34" charset="0"/>
              </a:rPr>
              <a:t>There was a strong association between COVID-19 vulnerability based on the CCVI and Oregon COVID-19 infections by census tract.</a:t>
            </a:r>
          </a:p>
          <a:p>
            <a:endParaRPr lang="en-US" sz="4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Relative to census tracts categorized as very low vulnerability, those with very high vulnerability were associated with 1.7 times the number of COVID-19 cases. There was a stepwise decrease in the number of COVID-19 cases as community vulnerability declined.</a:t>
            </a:r>
          </a:p>
          <a:p>
            <a:endParaRPr lang="en-US" sz="4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The adult prison and essential worker variables were associated with higher number of COVID-19 cases and strengthened the predictive model.</a:t>
            </a:r>
            <a:endParaRPr lang="en-US" sz="2800" dirty="0"/>
          </a:p>
        </p:txBody>
      </p:sp>
      <p:sp>
        <p:nvSpPr>
          <p:cNvPr id="4" name="Slide Number Placeholder 3">
            <a:extLst>
              <a:ext uri="{FF2B5EF4-FFF2-40B4-BE49-F238E27FC236}">
                <a16:creationId xmlns:a16="http://schemas.microsoft.com/office/drawing/2014/main" id="{F68301AB-7843-4583-9EEB-42BDD7F8BF5D}"/>
              </a:ext>
            </a:extLst>
          </p:cNvPr>
          <p:cNvSpPr>
            <a:spLocks noGrp="1"/>
          </p:cNvSpPr>
          <p:nvPr>
            <p:ph type="sldNum" sz="quarter" idx="11"/>
          </p:nvPr>
        </p:nvSpPr>
        <p:spPr/>
        <p:txBody>
          <a:bodyPr/>
          <a:lstStyle/>
          <a:p>
            <a:pPr>
              <a:defRPr/>
            </a:pPr>
            <a:fld id="{678D0E47-2870-4D7F-9E5B-E656D1108487}" type="slidenum">
              <a:rPr lang="en-US" altLang="en-US" smtClean="0"/>
              <a:pPr>
                <a:defRPr/>
              </a:pPr>
              <a:t>26</a:t>
            </a:fld>
            <a:endParaRPr lang="en-US" altLang="en-US" dirty="0"/>
          </a:p>
        </p:txBody>
      </p:sp>
      <p:sp>
        <p:nvSpPr>
          <p:cNvPr id="5" name="TextBox 4">
            <a:extLst>
              <a:ext uri="{FF2B5EF4-FFF2-40B4-BE49-F238E27FC236}">
                <a16:creationId xmlns:a16="http://schemas.microsoft.com/office/drawing/2014/main" id="{736C91F9-9F90-486E-978E-71C1C790B9AB}"/>
              </a:ext>
            </a:extLst>
          </p:cNvPr>
          <p:cNvSpPr txBox="1"/>
          <p:nvPr/>
        </p:nvSpPr>
        <p:spPr>
          <a:xfrm>
            <a:off x="9042400" y="430639"/>
            <a:ext cx="2540000" cy="830997"/>
          </a:xfrm>
          <a:prstGeom prst="rect">
            <a:avLst/>
          </a:prstGeom>
          <a:noFill/>
        </p:spPr>
        <p:txBody>
          <a:bodyPr wrap="square" rtlCol="0">
            <a:spAutoFit/>
          </a:bodyPr>
          <a:lstStyle/>
          <a:p>
            <a:r>
              <a:rPr lang="en-US" sz="4800" dirty="0">
                <a:solidFill>
                  <a:srgbClr val="005595"/>
                </a:solidFill>
                <a:latin typeface="Calibri" panose="020F0502020204030204" pitchFamily="34" charset="0"/>
                <a:cs typeface="Calibri" panose="020F0502020204030204" pitchFamily="34" charset="0"/>
              </a:rPr>
              <a:t>2 of 2</a:t>
            </a:r>
          </a:p>
        </p:txBody>
      </p:sp>
    </p:spTree>
    <p:extLst>
      <p:ext uri="{BB962C8B-B14F-4D97-AF65-F5344CB8AC3E}">
        <p14:creationId xmlns:p14="http://schemas.microsoft.com/office/powerpoint/2010/main" val="25197161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BB91D-1A5B-40E1-B3B5-92455818F5F0}"/>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Equitable Chances</a:t>
            </a:r>
            <a:r>
              <a:rPr lang="en-US" dirty="0"/>
              <a:t>: Drawbacks</a:t>
            </a:r>
          </a:p>
        </p:txBody>
      </p:sp>
      <p:sp>
        <p:nvSpPr>
          <p:cNvPr id="3" name="Content Placeholder 2">
            <a:extLst>
              <a:ext uri="{FF2B5EF4-FFF2-40B4-BE49-F238E27FC236}">
                <a16:creationId xmlns:a16="http://schemas.microsoft.com/office/drawing/2014/main" id="{43AA16B0-43F5-42B0-A6A9-D7578B362BDD}"/>
              </a:ext>
            </a:extLst>
          </p:cNvPr>
          <p:cNvSpPr>
            <a:spLocks noGrp="1"/>
          </p:cNvSpPr>
          <p:nvPr>
            <p:ph idx="1"/>
          </p:nvPr>
        </p:nvSpPr>
        <p:spPr/>
        <p:txBody>
          <a:bodyPr/>
          <a:lstStyle/>
          <a:p>
            <a:r>
              <a:rPr lang="en-US" sz="2800" dirty="0"/>
              <a:t>Requires the development of criteria regarding:</a:t>
            </a:r>
          </a:p>
          <a:p>
            <a:pPr lvl="1"/>
            <a:r>
              <a:rPr lang="en-US" sz="2400" dirty="0"/>
              <a:t>Which segment of the disadvantage spectrum should be prioritized</a:t>
            </a:r>
          </a:p>
          <a:p>
            <a:pPr lvl="1"/>
            <a:r>
              <a:rPr lang="en-US" sz="2400" dirty="0"/>
              <a:t>By how much their chances should be increased </a:t>
            </a:r>
          </a:p>
        </p:txBody>
      </p:sp>
      <p:sp>
        <p:nvSpPr>
          <p:cNvPr id="4" name="Slide Number Placeholder 3">
            <a:extLst>
              <a:ext uri="{FF2B5EF4-FFF2-40B4-BE49-F238E27FC236}">
                <a16:creationId xmlns:a16="http://schemas.microsoft.com/office/drawing/2014/main" id="{D921A8C6-7780-49F3-8062-277D9CBE41A8}"/>
              </a:ext>
            </a:extLst>
          </p:cNvPr>
          <p:cNvSpPr>
            <a:spLocks noGrp="1"/>
          </p:cNvSpPr>
          <p:nvPr>
            <p:ph type="sldNum" sz="quarter" idx="11"/>
          </p:nvPr>
        </p:nvSpPr>
        <p:spPr/>
        <p:txBody>
          <a:bodyPr/>
          <a:lstStyle/>
          <a:p>
            <a:pPr>
              <a:defRPr/>
            </a:pPr>
            <a:fld id="{678D0E47-2870-4D7F-9E5B-E656D1108487}" type="slidenum">
              <a:rPr lang="en-US" altLang="en-US" smtClean="0"/>
              <a:pPr>
                <a:defRPr/>
              </a:pPr>
              <a:t>27</a:t>
            </a:fld>
            <a:endParaRPr lang="en-US" altLang="en-US" dirty="0"/>
          </a:p>
        </p:txBody>
      </p:sp>
    </p:spTree>
    <p:extLst>
      <p:ext uri="{BB962C8B-B14F-4D97-AF65-F5344CB8AC3E}">
        <p14:creationId xmlns:p14="http://schemas.microsoft.com/office/powerpoint/2010/main" val="22821990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B4886-E71A-46BD-AB62-B1A23BD2EC08}"/>
              </a:ext>
            </a:extLst>
          </p:cNvPr>
          <p:cNvSpPr>
            <a:spLocks noGrp="1"/>
          </p:cNvSpPr>
          <p:nvPr>
            <p:ph type="title"/>
          </p:nvPr>
        </p:nvSpPr>
        <p:spPr/>
        <p:txBody>
          <a:bodyPr/>
          <a:lstStyle/>
          <a:p>
            <a:r>
              <a:rPr lang="en-US" dirty="0"/>
              <a:t>Occupation or Industry Related Criteria</a:t>
            </a:r>
          </a:p>
        </p:txBody>
      </p:sp>
      <p:sp>
        <p:nvSpPr>
          <p:cNvPr id="4" name="Slide Number Placeholder 3">
            <a:extLst>
              <a:ext uri="{FF2B5EF4-FFF2-40B4-BE49-F238E27FC236}">
                <a16:creationId xmlns:a16="http://schemas.microsoft.com/office/drawing/2014/main" id="{EDED937A-7F8B-4AB1-B699-AC0D7224F042}"/>
              </a:ext>
            </a:extLst>
          </p:cNvPr>
          <p:cNvSpPr>
            <a:spLocks noGrp="1"/>
          </p:cNvSpPr>
          <p:nvPr>
            <p:ph type="sldNum" sz="quarter" idx="11"/>
          </p:nvPr>
        </p:nvSpPr>
        <p:spPr/>
        <p:txBody>
          <a:bodyPr/>
          <a:lstStyle/>
          <a:p>
            <a:pPr>
              <a:defRPr/>
            </a:pPr>
            <a:fld id="{DB2CD222-6AD2-4E92-97F8-569B95AFE93E}" type="slidenum">
              <a:rPr lang="en-US" altLang="en-US" smtClean="0"/>
              <a:pPr>
                <a:defRPr/>
              </a:pPr>
              <a:t>28</a:t>
            </a:fld>
            <a:endParaRPr lang="en-US" altLang="en-US" dirty="0"/>
          </a:p>
        </p:txBody>
      </p:sp>
    </p:spTree>
    <p:extLst>
      <p:ext uri="{BB962C8B-B14F-4D97-AF65-F5344CB8AC3E}">
        <p14:creationId xmlns:p14="http://schemas.microsoft.com/office/powerpoint/2010/main" val="10683856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658AC-F657-40C8-8B86-D8E4EBF94556}"/>
              </a:ext>
            </a:extLst>
          </p:cNvPr>
          <p:cNvSpPr>
            <a:spLocks noGrp="1"/>
          </p:cNvSpPr>
          <p:nvPr>
            <p:ph type="title"/>
          </p:nvPr>
        </p:nvSpPr>
        <p:spPr/>
        <p:txBody>
          <a:bodyPr/>
          <a:lstStyle/>
          <a:p>
            <a:r>
              <a:rPr lang="en-US" dirty="0"/>
              <a:t>Criterion: Essential Workers</a:t>
            </a:r>
          </a:p>
        </p:txBody>
      </p:sp>
      <p:sp>
        <p:nvSpPr>
          <p:cNvPr id="3" name="Content Placeholder 2">
            <a:extLst>
              <a:ext uri="{FF2B5EF4-FFF2-40B4-BE49-F238E27FC236}">
                <a16:creationId xmlns:a16="http://schemas.microsoft.com/office/drawing/2014/main" id="{E787A0FC-8FFD-445B-8705-B9F9297A0A3B}"/>
              </a:ext>
            </a:extLst>
          </p:cNvPr>
          <p:cNvSpPr>
            <a:spLocks noGrp="1"/>
          </p:cNvSpPr>
          <p:nvPr>
            <p:ph idx="1"/>
          </p:nvPr>
        </p:nvSpPr>
        <p:spPr/>
        <p:txBody>
          <a:bodyPr/>
          <a:lstStyle/>
          <a:p>
            <a:r>
              <a:rPr lang="en-US" sz="2800" dirty="0">
                <a:latin typeface="Calibri" panose="020F0502020204030204" pitchFamily="34" charset="0"/>
                <a:cs typeface="Calibri" panose="020F0502020204030204" pitchFamily="34" charset="0"/>
              </a:rPr>
              <a:t>Priority for receiving a needed resource is given to those whose occupation meets the definition of an </a:t>
            </a:r>
            <a:r>
              <a:rPr lang="en-US" sz="2800" b="1" i="1" dirty="0">
                <a:latin typeface="Calibri" panose="020F0502020204030204" pitchFamily="34" charset="0"/>
                <a:cs typeface="Calibri" panose="020F0502020204030204" pitchFamily="34" charset="0"/>
              </a:rPr>
              <a:t>essential worker</a:t>
            </a:r>
          </a:p>
          <a:p>
            <a:pPr lvl="1"/>
            <a:r>
              <a:rPr lang="en-US" sz="2400" dirty="0">
                <a:latin typeface="Calibri" panose="020F0502020204030204" pitchFamily="34" charset="0"/>
                <a:cs typeface="Calibri" panose="020F0502020204030204" pitchFamily="34" charset="0"/>
              </a:rPr>
              <a:t>Typically assumes additional exposure or risk based on the occupation</a:t>
            </a:r>
          </a:p>
          <a:p>
            <a:pPr lvl="1"/>
            <a:r>
              <a:rPr lang="en-US" sz="2400" dirty="0">
                <a:latin typeface="Calibri" panose="020F0502020204030204" pitchFamily="34" charset="0"/>
                <a:cs typeface="Calibri" panose="020F0502020204030204" pitchFamily="34" charset="0"/>
              </a:rPr>
              <a:t>May include: healthcare/public health, first responders/public safety, military, public works, educators, social service providers, food production &amp; provision, non-food manufacturing, transportation/public transport</a:t>
            </a:r>
            <a:endParaRPr lang="en-US" sz="800" dirty="0"/>
          </a:p>
          <a:p>
            <a:r>
              <a:rPr lang="en-US" sz="2800" dirty="0">
                <a:latin typeface="Calibri" panose="020F0502020204030204" pitchFamily="34" charset="0"/>
                <a:cs typeface="Calibri" panose="020F0502020204030204" pitchFamily="34" charset="0"/>
              </a:rPr>
              <a:t>Prioritization can be achieved at the individual or geographic leve</a:t>
            </a:r>
            <a:r>
              <a:rPr lang="en-US" sz="2800" dirty="0"/>
              <a:t>l</a:t>
            </a:r>
          </a:p>
          <a:p>
            <a:pPr lvl="1"/>
            <a:r>
              <a:rPr lang="en-US" sz="2400" b="1" i="1" dirty="0">
                <a:latin typeface="Calibri" panose="020F0502020204030204" pitchFamily="34" charset="0"/>
                <a:cs typeface="Calibri" panose="020F0502020204030204" pitchFamily="34" charset="0"/>
              </a:rPr>
              <a:t>Individual level: </a:t>
            </a:r>
            <a:r>
              <a:rPr lang="en-US" sz="2400" dirty="0">
                <a:latin typeface="Calibri" panose="020F0502020204030204" pitchFamily="34" charset="0"/>
                <a:cs typeface="Calibri" panose="020F0502020204030204" pitchFamily="34" charset="0"/>
              </a:rPr>
              <a:t>individual assessment of whether patient meets the definition of an essential worker</a:t>
            </a:r>
          </a:p>
          <a:p>
            <a:pPr lvl="1"/>
            <a:r>
              <a:rPr lang="en-US" sz="2400" b="1" i="1" dirty="0">
                <a:latin typeface="Calibri" panose="020F0502020204030204" pitchFamily="34" charset="0"/>
                <a:cs typeface="Calibri" panose="020F0502020204030204" pitchFamily="34" charset="0"/>
              </a:rPr>
              <a:t>Geographic level</a:t>
            </a:r>
            <a:r>
              <a:rPr lang="en-US" sz="2400" dirty="0">
                <a:latin typeface="Calibri" panose="020F0502020204030204" pitchFamily="34" charset="0"/>
                <a:cs typeface="Calibri" panose="020F0502020204030204" pitchFamily="34" charset="0"/>
              </a:rPr>
              <a:t>: occupation data collected at geographic level and included as part of a disadvantage index.</a:t>
            </a:r>
          </a:p>
          <a:p>
            <a:pPr marL="457200" lvl="1" indent="0">
              <a:buNone/>
            </a:pPr>
            <a:endParaRPr lang="en-US" dirty="0"/>
          </a:p>
        </p:txBody>
      </p:sp>
      <p:sp>
        <p:nvSpPr>
          <p:cNvPr id="4" name="Slide Number Placeholder 3">
            <a:extLst>
              <a:ext uri="{FF2B5EF4-FFF2-40B4-BE49-F238E27FC236}">
                <a16:creationId xmlns:a16="http://schemas.microsoft.com/office/drawing/2014/main" id="{ED7A8B58-27C5-464E-BC69-8E9250213AD1}"/>
              </a:ext>
            </a:extLst>
          </p:cNvPr>
          <p:cNvSpPr>
            <a:spLocks noGrp="1"/>
          </p:cNvSpPr>
          <p:nvPr>
            <p:ph type="sldNum" sz="quarter" idx="11"/>
          </p:nvPr>
        </p:nvSpPr>
        <p:spPr/>
        <p:txBody>
          <a:bodyPr/>
          <a:lstStyle/>
          <a:p>
            <a:pPr>
              <a:defRPr/>
            </a:pPr>
            <a:fld id="{678D0E47-2870-4D7F-9E5B-E656D1108487}" type="slidenum">
              <a:rPr lang="en-US" altLang="en-US" smtClean="0"/>
              <a:pPr>
                <a:defRPr/>
              </a:pPr>
              <a:t>29</a:t>
            </a:fld>
            <a:endParaRPr lang="en-US" altLang="en-US" dirty="0"/>
          </a:p>
        </p:txBody>
      </p:sp>
    </p:spTree>
    <p:extLst>
      <p:ext uri="{BB962C8B-B14F-4D97-AF65-F5344CB8AC3E}">
        <p14:creationId xmlns:p14="http://schemas.microsoft.com/office/powerpoint/2010/main" val="1677404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E8996E4-D365-4BF6-9BDC-DE2213E95DE3}"/>
              </a:ext>
            </a:extLst>
          </p:cNvPr>
          <p:cNvSpPr>
            <a:spLocks noGrp="1"/>
          </p:cNvSpPr>
          <p:nvPr>
            <p:ph idx="1"/>
          </p:nvPr>
        </p:nvSpPr>
        <p:spPr/>
        <p:txBody>
          <a:bodyPr/>
          <a:lstStyle/>
          <a:p>
            <a:r>
              <a:rPr lang="en-US" sz="2800" b="1" dirty="0">
                <a:latin typeface="Calibri" panose="020F0502020204030204" pitchFamily="34" charset="0"/>
                <a:cs typeface="Calibri" panose="020F0502020204030204" pitchFamily="34" charset="0"/>
              </a:rPr>
              <a:t>Crisis standards of care </a:t>
            </a:r>
            <a:r>
              <a:rPr lang="en-US" sz="2800" dirty="0">
                <a:latin typeface="Calibri" panose="020F0502020204030204" pitchFamily="34" charset="0"/>
                <a:cs typeface="Calibri" panose="020F0502020204030204" pitchFamily="34" charset="0"/>
              </a:rPr>
              <a:t>is health care that is provided differently than during normal operations. These changes are necessary due to a crisis, such as a widespread public health emergency or overwhelming disaster.</a:t>
            </a:r>
          </a:p>
          <a:p>
            <a:r>
              <a:rPr lang="en-US" sz="2800" b="1" dirty="0">
                <a:latin typeface="Calibri" panose="020F0502020204030204" pitchFamily="34" charset="0"/>
                <a:cs typeface="Calibri" panose="020F0502020204030204" pitchFamily="34" charset="0"/>
              </a:rPr>
              <a:t>Crisis care guidance </a:t>
            </a:r>
            <a:r>
              <a:rPr lang="en-US" sz="2800" dirty="0">
                <a:latin typeface="Calibri" panose="020F0502020204030204" pitchFamily="34" charset="0"/>
                <a:cs typeface="Calibri" panose="020F0502020204030204" pitchFamily="34" charset="0"/>
              </a:rPr>
              <a:t>describes how a community or health care system should respond when resources are overwhelmed.</a:t>
            </a:r>
          </a:p>
          <a:p>
            <a:endParaRPr lang="en-US" sz="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Any </a:t>
            </a:r>
            <a:r>
              <a:rPr lang="en-US" sz="2800" b="1" dirty="0">
                <a:latin typeface="Calibri" panose="020F0502020204030204" pitchFamily="34" charset="0"/>
                <a:cs typeface="Calibri" panose="020F0502020204030204" pitchFamily="34" charset="0"/>
              </a:rPr>
              <a:t>crisis care triage </a:t>
            </a:r>
            <a:r>
              <a:rPr lang="en-US" sz="2800" dirty="0">
                <a:latin typeface="Calibri" panose="020F0502020204030204" pitchFamily="34" charset="0"/>
                <a:cs typeface="Calibri" panose="020F0502020204030204" pitchFamily="34" charset="0"/>
              </a:rPr>
              <a:t>framework to determine who is prioritized for a scarce resource should be flexible to work in range of emergency situations (respiratory pandemics; large scale environmental disasters).</a:t>
            </a:r>
          </a:p>
          <a:p>
            <a:endParaRPr lang="en-US" dirty="0">
              <a:solidFill>
                <a:schemeClr val="accent1"/>
              </a:solidFill>
            </a:endParaRPr>
          </a:p>
          <a:p>
            <a:endParaRPr lang="en-US" dirty="0">
              <a:solidFill>
                <a:schemeClr val="accent1"/>
              </a:solidFill>
            </a:endParaRPr>
          </a:p>
          <a:p>
            <a:endParaRPr lang="en-US" dirty="0">
              <a:solidFill>
                <a:schemeClr val="accent1"/>
              </a:solidFill>
            </a:endParaRPr>
          </a:p>
        </p:txBody>
      </p:sp>
      <p:sp>
        <p:nvSpPr>
          <p:cNvPr id="3" name="Title 2">
            <a:extLst>
              <a:ext uri="{FF2B5EF4-FFF2-40B4-BE49-F238E27FC236}">
                <a16:creationId xmlns:a16="http://schemas.microsoft.com/office/drawing/2014/main" id="{CF43E822-E9E0-43DB-9CC7-6FCCB779C827}"/>
              </a:ext>
            </a:extLst>
          </p:cNvPr>
          <p:cNvSpPr>
            <a:spLocks noGrp="1"/>
          </p:cNvSpPr>
          <p:nvPr>
            <p:ph type="title"/>
          </p:nvPr>
        </p:nvSpPr>
        <p:spPr/>
        <p:txBody>
          <a:bodyPr/>
          <a:lstStyle/>
          <a:p>
            <a:r>
              <a:rPr lang="en-US" dirty="0"/>
              <a:t>Crisis Standards of Care and Guidance</a:t>
            </a:r>
          </a:p>
        </p:txBody>
      </p:sp>
      <p:sp>
        <p:nvSpPr>
          <p:cNvPr id="4" name="Slide Number Placeholder 3">
            <a:extLst>
              <a:ext uri="{FF2B5EF4-FFF2-40B4-BE49-F238E27FC236}">
                <a16:creationId xmlns:a16="http://schemas.microsoft.com/office/drawing/2014/main" id="{19FEC0C1-328E-4F23-BCD3-73528A0204E8}"/>
              </a:ext>
            </a:extLst>
          </p:cNvPr>
          <p:cNvSpPr>
            <a:spLocks noGrp="1"/>
          </p:cNvSpPr>
          <p:nvPr>
            <p:ph type="sldNum" sz="quarter" idx="11"/>
          </p:nvPr>
        </p:nvSpPr>
        <p:spPr/>
        <p:txBody>
          <a:bodyPr/>
          <a:lstStyle/>
          <a:p>
            <a:pPr>
              <a:defRPr/>
            </a:pPr>
            <a:fld id="{678D0E47-2870-4D7F-9E5B-E656D1108487}" type="slidenum">
              <a:rPr lang="en-US" altLang="en-US" smtClean="0"/>
              <a:pPr>
                <a:defRPr/>
              </a:pPr>
              <a:t>3</a:t>
            </a:fld>
            <a:endParaRPr lang="en-US" altLang="en-US" dirty="0"/>
          </a:p>
        </p:txBody>
      </p:sp>
    </p:spTree>
    <p:extLst>
      <p:ext uri="{BB962C8B-B14F-4D97-AF65-F5344CB8AC3E}">
        <p14:creationId xmlns:p14="http://schemas.microsoft.com/office/powerpoint/2010/main" val="25632700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15FC5-79E1-4DA6-ADCC-E02B6083A360}"/>
              </a:ext>
            </a:extLst>
          </p:cNvPr>
          <p:cNvSpPr>
            <a:spLocks noGrp="1"/>
          </p:cNvSpPr>
          <p:nvPr>
            <p:ph type="title"/>
          </p:nvPr>
        </p:nvSpPr>
        <p:spPr>
          <a:xfrm>
            <a:off x="609600" y="274638"/>
            <a:ext cx="11430000" cy="1143000"/>
          </a:xfrm>
        </p:spPr>
        <p:txBody>
          <a:bodyPr/>
          <a:lstStyle/>
          <a:p>
            <a:r>
              <a:rPr lang="en-US" dirty="0"/>
              <a:t>Essential Workers: Justification</a:t>
            </a:r>
          </a:p>
        </p:txBody>
      </p:sp>
      <p:sp>
        <p:nvSpPr>
          <p:cNvPr id="3" name="Content Placeholder 2">
            <a:extLst>
              <a:ext uri="{FF2B5EF4-FFF2-40B4-BE49-F238E27FC236}">
                <a16:creationId xmlns:a16="http://schemas.microsoft.com/office/drawing/2014/main" id="{D5E81205-E376-489E-8A48-231036990C6E}"/>
              </a:ext>
            </a:extLst>
          </p:cNvPr>
          <p:cNvSpPr>
            <a:spLocks noGrp="1"/>
          </p:cNvSpPr>
          <p:nvPr>
            <p:ph idx="1"/>
          </p:nvPr>
        </p:nvSpPr>
        <p:spPr>
          <a:xfrm>
            <a:off x="609600" y="1447800"/>
            <a:ext cx="10972800" cy="4114800"/>
          </a:xfrm>
        </p:spPr>
        <p:txBody>
          <a:bodyPr/>
          <a:lstStyle/>
          <a:p>
            <a:pPr lvl="1"/>
            <a:endParaRPr lang="en-US" sz="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Critical for maintaining the functioning of society and essential services</a:t>
            </a:r>
          </a:p>
          <a:p>
            <a:pPr lvl="1"/>
            <a:r>
              <a:rPr lang="en-US" sz="2400" dirty="0">
                <a:latin typeface="Calibri" panose="020F0502020204030204" pitchFamily="34" charset="0"/>
                <a:cs typeface="Calibri" panose="020F0502020204030204" pitchFamily="34" charset="0"/>
              </a:rPr>
              <a:t>Can decide which occupations to include (e.g., home health workers)</a:t>
            </a:r>
          </a:p>
          <a:p>
            <a:pPr lvl="1"/>
            <a:r>
              <a:rPr lang="en-US" sz="2400" dirty="0">
                <a:latin typeface="Calibri" panose="020F0502020204030204" pitchFamily="34" charset="0"/>
                <a:cs typeface="Calibri" panose="020F0502020204030204" pitchFamily="34" charset="0"/>
              </a:rPr>
              <a:t>May vary depending on the type of emergency (e.g., nuclear power plant worker vs. health care worker)</a:t>
            </a:r>
          </a:p>
          <a:p>
            <a:pPr lvl="1"/>
            <a:endParaRPr lang="en-US" sz="4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Reciprocity</a:t>
            </a:r>
          </a:p>
          <a:p>
            <a:pPr lvl="1"/>
            <a:r>
              <a:rPr lang="en-US" sz="2400" dirty="0">
                <a:latin typeface="Calibri" panose="020F0502020204030204" pitchFamily="34" charset="0"/>
                <a:cs typeface="Calibri" panose="020F0502020204030204" pitchFamily="34" charset="0"/>
              </a:rPr>
              <a:t>Some workers take more risks (e.g., exposure) on behalf of the public during an emergency; a higher priority for scarce resources is granted in response to their sacrifices</a:t>
            </a:r>
          </a:p>
          <a:p>
            <a:endParaRPr lang="en-US" sz="4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Addition of geographic data regarding proportion of essential workers can improve correlation of disadvantage indices with impact</a:t>
            </a:r>
          </a:p>
        </p:txBody>
      </p:sp>
      <p:sp>
        <p:nvSpPr>
          <p:cNvPr id="4" name="Slide Number Placeholder 3">
            <a:extLst>
              <a:ext uri="{FF2B5EF4-FFF2-40B4-BE49-F238E27FC236}">
                <a16:creationId xmlns:a16="http://schemas.microsoft.com/office/drawing/2014/main" id="{313D8B5B-942D-4A20-9F95-7D86854DF50F}"/>
              </a:ext>
            </a:extLst>
          </p:cNvPr>
          <p:cNvSpPr>
            <a:spLocks noGrp="1"/>
          </p:cNvSpPr>
          <p:nvPr>
            <p:ph type="sldNum" sz="quarter" idx="11"/>
          </p:nvPr>
        </p:nvSpPr>
        <p:spPr/>
        <p:txBody>
          <a:bodyPr/>
          <a:lstStyle/>
          <a:p>
            <a:pPr>
              <a:defRPr/>
            </a:pPr>
            <a:fld id="{678D0E47-2870-4D7F-9E5B-E656D1108487}" type="slidenum">
              <a:rPr lang="en-US" altLang="en-US" smtClean="0"/>
              <a:pPr>
                <a:defRPr/>
              </a:pPr>
              <a:t>30</a:t>
            </a:fld>
            <a:endParaRPr lang="en-US" altLang="en-US" dirty="0"/>
          </a:p>
        </p:txBody>
      </p:sp>
    </p:spTree>
    <p:extLst>
      <p:ext uri="{BB962C8B-B14F-4D97-AF65-F5344CB8AC3E}">
        <p14:creationId xmlns:p14="http://schemas.microsoft.com/office/powerpoint/2010/main" val="21993892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B5178-9D2D-46A8-B9A4-1C3ADCCA0210}"/>
              </a:ext>
            </a:extLst>
          </p:cNvPr>
          <p:cNvSpPr>
            <a:spLocks noGrp="1"/>
          </p:cNvSpPr>
          <p:nvPr>
            <p:ph type="title"/>
          </p:nvPr>
        </p:nvSpPr>
        <p:spPr/>
        <p:txBody>
          <a:bodyPr/>
          <a:lstStyle/>
          <a:p>
            <a:r>
              <a:rPr lang="en-US" dirty="0"/>
              <a:t>Criterion: Multiplier Effect </a:t>
            </a:r>
          </a:p>
        </p:txBody>
      </p:sp>
      <p:sp>
        <p:nvSpPr>
          <p:cNvPr id="3" name="Content Placeholder 2">
            <a:extLst>
              <a:ext uri="{FF2B5EF4-FFF2-40B4-BE49-F238E27FC236}">
                <a16:creationId xmlns:a16="http://schemas.microsoft.com/office/drawing/2014/main" id="{87CAD5DC-B139-44E7-9B61-E540DD30C199}"/>
              </a:ext>
            </a:extLst>
          </p:cNvPr>
          <p:cNvSpPr>
            <a:spLocks noGrp="1"/>
          </p:cNvSpPr>
          <p:nvPr>
            <p:ph idx="1"/>
          </p:nvPr>
        </p:nvSpPr>
        <p:spPr/>
        <p:txBody>
          <a:bodyPr/>
          <a:lstStyle/>
          <a:p>
            <a:r>
              <a:rPr lang="en-US" sz="2800" dirty="0">
                <a:latin typeface="Calibri" panose="020F0502020204030204" pitchFamily="34" charset="0"/>
                <a:cs typeface="Calibri" panose="020F0502020204030204" pitchFamily="34" charset="0"/>
              </a:rPr>
              <a:t>Prioritizes individuals if, upon timely recovery, they have the potential to save other people’s lives based on their occupation (especially in setting of a workforce shortage)</a:t>
            </a:r>
          </a:p>
          <a:p>
            <a:endParaRPr lang="en-US" sz="800" dirty="0"/>
          </a:p>
          <a:p>
            <a:r>
              <a:rPr lang="en-US" sz="2800" dirty="0">
                <a:latin typeface="Calibri" panose="020F0502020204030204" pitchFamily="34" charset="0"/>
                <a:cs typeface="Calibri" panose="020F0502020204030204" pitchFamily="34" charset="0"/>
              </a:rPr>
              <a:t>Example occupations include:</a:t>
            </a:r>
          </a:p>
          <a:p>
            <a:pPr lvl="1"/>
            <a:r>
              <a:rPr lang="en-US" dirty="0">
                <a:latin typeface="Calibri" panose="020F0502020204030204" pitchFamily="34" charset="0"/>
                <a:cs typeface="Calibri" panose="020F0502020204030204" pitchFamily="34" charset="0"/>
              </a:rPr>
              <a:t>Certain health care workers e.g., intensive care unit staff</a:t>
            </a:r>
          </a:p>
          <a:p>
            <a:pPr lvl="1"/>
            <a:r>
              <a:rPr lang="en-US" dirty="0">
                <a:latin typeface="Calibri" panose="020F0502020204030204" pitchFamily="34" charset="0"/>
                <a:cs typeface="Calibri" panose="020F0502020204030204" pitchFamily="34" charset="0"/>
              </a:rPr>
              <a:t>Firefighters</a:t>
            </a:r>
          </a:p>
          <a:p>
            <a:pPr lvl="1"/>
            <a:r>
              <a:rPr lang="en-US" dirty="0">
                <a:latin typeface="Calibri" panose="020F0502020204030204" pitchFamily="34" charset="0"/>
                <a:cs typeface="Calibri" panose="020F0502020204030204" pitchFamily="34" charset="0"/>
              </a:rPr>
              <a:t>Police officers</a:t>
            </a:r>
          </a:p>
          <a:p>
            <a:pPr lvl="1"/>
            <a:r>
              <a:rPr lang="en-US" dirty="0">
                <a:latin typeface="Calibri" panose="020F0502020204030204" pitchFamily="34" charset="0"/>
                <a:cs typeface="Calibri" panose="020F0502020204030204" pitchFamily="34" charset="0"/>
              </a:rPr>
              <a:t>Emergency medical technicians (EMTs)</a:t>
            </a:r>
          </a:p>
          <a:p>
            <a:pPr lvl="1"/>
            <a:endParaRPr lang="en-US" dirty="0"/>
          </a:p>
          <a:p>
            <a:pPr lvl="1"/>
            <a:endParaRPr lang="en-US" dirty="0"/>
          </a:p>
          <a:p>
            <a:endParaRPr lang="en-US" dirty="0"/>
          </a:p>
        </p:txBody>
      </p:sp>
      <p:sp>
        <p:nvSpPr>
          <p:cNvPr id="4" name="Slide Number Placeholder 3">
            <a:extLst>
              <a:ext uri="{FF2B5EF4-FFF2-40B4-BE49-F238E27FC236}">
                <a16:creationId xmlns:a16="http://schemas.microsoft.com/office/drawing/2014/main" id="{EB147795-F22B-4AAC-BD5E-C248BEAFC259}"/>
              </a:ext>
            </a:extLst>
          </p:cNvPr>
          <p:cNvSpPr>
            <a:spLocks noGrp="1"/>
          </p:cNvSpPr>
          <p:nvPr>
            <p:ph type="sldNum" sz="quarter" idx="11"/>
          </p:nvPr>
        </p:nvSpPr>
        <p:spPr/>
        <p:txBody>
          <a:bodyPr/>
          <a:lstStyle/>
          <a:p>
            <a:pPr>
              <a:defRPr/>
            </a:pPr>
            <a:fld id="{678D0E47-2870-4D7F-9E5B-E656D1108487}" type="slidenum">
              <a:rPr lang="en-US" altLang="en-US" smtClean="0"/>
              <a:pPr>
                <a:defRPr/>
              </a:pPr>
              <a:t>31</a:t>
            </a:fld>
            <a:endParaRPr lang="en-US" altLang="en-US" dirty="0"/>
          </a:p>
        </p:txBody>
      </p:sp>
    </p:spTree>
    <p:extLst>
      <p:ext uri="{BB962C8B-B14F-4D97-AF65-F5344CB8AC3E}">
        <p14:creationId xmlns:p14="http://schemas.microsoft.com/office/powerpoint/2010/main" val="21354415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3EF6F-B06C-41F0-A166-9A610CE39055}"/>
              </a:ext>
            </a:extLst>
          </p:cNvPr>
          <p:cNvSpPr>
            <a:spLocks noGrp="1"/>
          </p:cNvSpPr>
          <p:nvPr>
            <p:ph type="title"/>
          </p:nvPr>
        </p:nvSpPr>
        <p:spPr/>
        <p:txBody>
          <a:bodyPr/>
          <a:lstStyle/>
          <a:p>
            <a:r>
              <a:rPr lang="en-US" dirty="0"/>
              <a:t>Multiplier Effect: Justification</a:t>
            </a:r>
          </a:p>
        </p:txBody>
      </p:sp>
      <p:sp>
        <p:nvSpPr>
          <p:cNvPr id="3" name="Content Placeholder 2">
            <a:extLst>
              <a:ext uri="{FF2B5EF4-FFF2-40B4-BE49-F238E27FC236}">
                <a16:creationId xmlns:a16="http://schemas.microsoft.com/office/drawing/2014/main" id="{F063EDEE-EE7D-487F-9323-AA1D718FD150}"/>
              </a:ext>
            </a:extLst>
          </p:cNvPr>
          <p:cNvSpPr>
            <a:spLocks noGrp="1"/>
          </p:cNvSpPr>
          <p:nvPr>
            <p:ph idx="1"/>
          </p:nvPr>
        </p:nvSpPr>
        <p:spPr/>
        <p:txBody>
          <a:bodyPr/>
          <a:lstStyle/>
          <a:p>
            <a:r>
              <a:rPr lang="en-US" sz="2800" dirty="0">
                <a:latin typeface="Calibri" panose="020F0502020204030204" pitchFamily="34" charset="0"/>
                <a:cs typeface="Calibri" panose="020F0502020204030204" pitchFamily="34" charset="0"/>
              </a:rPr>
              <a:t>Save the most lives</a:t>
            </a:r>
          </a:p>
          <a:p>
            <a:pPr lvl="1"/>
            <a:r>
              <a:rPr lang="en-US" sz="2400" dirty="0">
                <a:latin typeface="Calibri" panose="020F0502020204030204" pitchFamily="34" charset="0"/>
                <a:cs typeface="Calibri" panose="020F0502020204030204" pitchFamily="34" charset="0"/>
              </a:rPr>
              <a:t>For example, more lives can be saved when there are available first responders or health care professionals to care for injured or ill during an emergency</a:t>
            </a:r>
          </a:p>
        </p:txBody>
      </p:sp>
      <p:sp>
        <p:nvSpPr>
          <p:cNvPr id="4" name="Slide Number Placeholder 3">
            <a:extLst>
              <a:ext uri="{FF2B5EF4-FFF2-40B4-BE49-F238E27FC236}">
                <a16:creationId xmlns:a16="http://schemas.microsoft.com/office/drawing/2014/main" id="{B4F70510-81DF-44B4-A028-2902FB712F9A}"/>
              </a:ext>
            </a:extLst>
          </p:cNvPr>
          <p:cNvSpPr>
            <a:spLocks noGrp="1"/>
          </p:cNvSpPr>
          <p:nvPr>
            <p:ph type="sldNum" sz="quarter" idx="11"/>
          </p:nvPr>
        </p:nvSpPr>
        <p:spPr/>
        <p:txBody>
          <a:bodyPr/>
          <a:lstStyle/>
          <a:p>
            <a:pPr>
              <a:defRPr/>
            </a:pPr>
            <a:fld id="{678D0E47-2870-4D7F-9E5B-E656D1108487}" type="slidenum">
              <a:rPr lang="en-US" altLang="en-US" smtClean="0"/>
              <a:pPr>
                <a:defRPr/>
              </a:pPr>
              <a:t>32</a:t>
            </a:fld>
            <a:endParaRPr lang="en-US" altLang="en-US" dirty="0"/>
          </a:p>
        </p:txBody>
      </p:sp>
    </p:spTree>
    <p:extLst>
      <p:ext uri="{BB962C8B-B14F-4D97-AF65-F5344CB8AC3E}">
        <p14:creationId xmlns:p14="http://schemas.microsoft.com/office/powerpoint/2010/main" val="2041041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76B52-E92E-47F0-93D3-597346720176}"/>
              </a:ext>
            </a:extLst>
          </p:cNvPr>
          <p:cNvSpPr>
            <a:spLocks noGrp="1"/>
          </p:cNvSpPr>
          <p:nvPr>
            <p:ph type="title"/>
          </p:nvPr>
        </p:nvSpPr>
        <p:spPr/>
        <p:txBody>
          <a:bodyPr/>
          <a:lstStyle/>
          <a:p>
            <a:r>
              <a:rPr lang="en-US" dirty="0"/>
              <a:t>Occupation Related Prioritization: Drawbacks</a:t>
            </a:r>
          </a:p>
        </p:txBody>
      </p:sp>
      <p:sp>
        <p:nvSpPr>
          <p:cNvPr id="3" name="Content Placeholder 2">
            <a:extLst>
              <a:ext uri="{FF2B5EF4-FFF2-40B4-BE49-F238E27FC236}">
                <a16:creationId xmlns:a16="http://schemas.microsoft.com/office/drawing/2014/main" id="{CCCA2466-5713-4803-A381-1E89608DB37F}"/>
              </a:ext>
            </a:extLst>
          </p:cNvPr>
          <p:cNvSpPr>
            <a:spLocks noGrp="1"/>
          </p:cNvSpPr>
          <p:nvPr>
            <p:ph idx="1"/>
          </p:nvPr>
        </p:nvSpPr>
        <p:spPr/>
        <p:txBody>
          <a:bodyPr/>
          <a:lstStyle/>
          <a:p>
            <a:r>
              <a:rPr lang="en-US" sz="2800" dirty="0">
                <a:latin typeface="Calibri" panose="020F0502020204030204" pitchFamily="34" charset="0"/>
                <a:cs typeface="Calibri" panose="020F0502020204030204" pitchFamily="34" charset="0"/>
              </a:rPr>
              <a:t>Difficult to determine or confirm occupation at time of triage</a:t>
            </a:r>
          </a:p>
          <a:p>
            <a:r>
              <a:rPr lang="en-US" sz="2800" dirty="0">
                <a:latin typeface="Calibri" panose="020F0502020204030204" pitchFamily="34" charset="0"/>
                <a:cs typeface="Calibri" panose="020F0502020204030204" pitchFamily="34" charset="0"/>
              </a:rPr>
              <a:t>No single, agreed upon definition or criteria</a:t>
            </a:r>
          </a:p>
          <a:p>
            <a:r>
              <a:rPr lang="en-US" sz="2800" dirty="0">
                <a:latin typeface="Calibri" panose="020F0502020204030204" pitchFamily="34" charset="0"/>
                <a:cs typeface="Calibri" panose="020F0502020204030204" pitchFamily="34" charset="0"/>
              </a:rPr>
              <a:t>Risk for conflict of interest and bias </a:t>
            </a:r>
          </a:p>
          <a:p>
            <a:pPr lvl="1"/>
            <a:r>
              <a:rPr lang="en-US" sz="2400" dirty="0">
                <a:latin typeface="Calibri" panose="020F0502020204030204" pitchFamily="34" charset="0"/>
                <a:cs typeface="Calibri" panose="020F0502020204030204" pitchFamily="34" charset="0"/>
              </a:rPr>
              <a:t>E.g., health care providers prioritizing each other</a:t>
            </a:r>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For multiplier effect, it can be difficult to predict whether the patient will recover in enough time to save other lives during the emergency</a:t>
            </a:r>
          </a:p>
          <a:p>
            <a:r>
              <a:rPr lang="en-US" sz="2800" dirty="0">
                <a:latin typeface="Calibri" panose="020F0502020204030204" pitchFamily="34" charset="0"/>
                <a:cs typeface="Calibri" panose="020F0502020204030204" pitchFamily="34" charset="0"/>
              </a:rPr>
              <a:t>Occupations with potential for a multiplier effect might vary based on the type of emergency (e.g., pandemic vs. earthquake)</a:t>
            </a:r>
          </a:p>
          <a:p>
            <a:endParaRPr lang="en-US" dirty="0"/>
          </a:p>
        </p:txBody>
      </p:sp>
      <p:sp>
        <p:nvSpPr>
          <p:cNvPr id="4" name="Slide Number Placeholder 3">
            <a:extLst>
              <a:ext uri="{FF2B5EF4-FFF2-40B4-BE49-F238E27FC236}">
                <a16:creationId xmlns:a16="http://schemas.microsoft.com/office/drawing/2014/main" id="{DB994835-E6B9-424F-98F5-45437E6A87B9}"/>
              </a:ext>
            </a:extLst>
          </p:cNvPr>
          <p:cNvSpPr>
            <a:spLocks noGrp="1"/>
          </p:cNvSpPr>
          <p:nvPr>
            <p:ph type="sldNum" sz="quarter" idx="11"/>
          </p:nvPr>
        </p:nvSpPr>
        <p:spPr/>
        <p:txBody>
          <a:bodyPr/>
          <a:lstStyle/>
          <a:p>
            <a:pPr>
              <a:defRPr/>
            </a:pPr>
            <a:fld id="{678D0E47-2870-4D7F-9E5B-E656D1108487}" type="slidenum">
              <a:rPr lang="en-US" altLang="en-US" smtClean="0"/>
              <a:pPr>
                <a:defRPr/>
              </a:pPr>
              <a:t>33</a:t>
            </a:fld>
            <a:endParaRPr lang="en-US" altLang="en-US" dirty="0"/>
          </a:p>
        </p:txBody>
      </p:sp>
    </p:spTree>
    <p:extLst>
      <p:ext uri="{BB962C8B-B14F-4D97-AF65-F5344CB8AC3E}">
        <p14:creationId xmlns:p14="http://schemas.microsoft.com/office/powerpoint/2010/main" val="15577882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25CAB-8218-4775-9C5D-AAE1D452B83F}"/>
              </a:ext>
            </a:extLst>
          </p:cNvPr>
          <p:cNvSpPr>
            <a:spLocks noGrp="1"/>
          </p:cNvSpPr>
          <p:nvPr>
            <p:ph type="title"/>
          </p:nvPr>
        </p:nvSpPr>
        <p:spPr/>
        <p:txBody>
          <a:bodyPr/>
          <a:lstStyle/>
          <a:p>
            <a:r>
              <a:rPr lang="en-US" dirty="0"/>
              <a:t>Criterion: Life Cycle</a:t>
            </a:r>
          </a:p>
        </p:txBody>
      </p:sp>
      <p:sp>
        <p:nvSpPr>
          <p:cNvPr id="4" name="Slide Number Placeholder 3">
            <a:extLst>
              <a:ext uri="{FF2B5EF4-FFF2-40B4-BE49-F238E27FC236}">
                <a16:creationId xmlns:a16="http://schemas.microsoft.com/office/drawing/2014/main" id="{2890A0B5-0178-4FAC-A9E2-19A3571842C7}"/>
              </a:ext>
            </a:extLst>
          </p:cNvPr>
          <p:cNvSpPr>
            <a:spLocks noGrp="1"/>
          </p:cNvSpPr>
          <p:nvPr>
            <p:ph type="sldNum" sz="quarter" idx="11"/>
          </p:nvPr>
        </p:nvSpPr>
        <p:spPr/>
        <p:txBody>
          <a:bodyPr/>
          <a:lstStyle/>
          <a:p>
            <a:pPr>
              <a:defRPr/>
            </a:pPr>
            <a:fld id="{DB2CD222-6AD2-4E92-97F8-569B95AFE93E}" type="slidenum">
              <a:rPr lang="en-US" altLang="en-US" smtClean="0"/>
              <a:pPr>
                <a:defRPr/>
              </a:pPr>
              <a:t>34</a:t>
            </a:fld>
            <a:endParaRPr lang="en-US" altLang="en-US" dirty="0"/>
          </a:p>
        </p:txBody>
      </p:sp>
    </p:spTree>
    <p:extLst>
      <p:ext uri="{BB962C8B-B14F-4D97-AF65-F5344CB8AC3E}">
        <p14:creationId xmlns:p14="http://schemas.microsoft.com/office/powerpoint/2010/main" val="301821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35072-ECF3-419A-986B-CAFC07051276}"/>
              </a:ext>
            </a:extLst>
          </p:cNvPr>
          <p:cNvSpPr>
            <a:spLocks noGrp="1"/>
          </p:cNvSpPr>
          <p:nvPr>
            <p:ph type="title"/>
          </p:nvPr>
        </p:nvSpPr>
        <p:spPr/>
        <p:txBody>
          <a:bodyPr/>
          <a:lstStyle/>
          <a:p>
            <a:r>
              <a:rPr lang="en-US" dirty="0"/>
              <a:t>Criterion: Life Cycle</a:t>
            </a:r>
            <a:r>
              <a:rPr lang="en-US" baseline="30000" dirty="0">
                <a:latin typeface="Calibri" panose="020F0502020204030204" pitchFamily="34" charset="0"/>
                <a:cs typeface="Calibri" panose="020F0502020204030204" pitchFamily="34" charset="0"/>
              </a:rPr>
              <a:t> †</a:t>
            </a:r>
            <a:endParaRPr lang="en-US" dirty="0"/>
          </a:p>
        </p:txBody>
      </p:sp>
      <p:sp>
        <p:nvSpPr>
          <p:cNvPr id="3" name="Content Placeholder 2">
            <a:extLst>
              <a:ext uri="{FF2B5EF4-FFF2-40B4-BE49-F238E27FC236}">
                <a16:creationId xmlns:a16="http://schemas.microsoft.com/office/drawing/2014/main" id="{A0D7101A-C449-4EC8-A72B-E3FAB1EC9CDC}"/>
              </a:ext>
            </a:extLst>
          </p:cNvPr>
          <p:cNvSpPr>
            <a:spLocks noGrp="1"/>
          </p:cNvSpPr>
          <p:nvPr>
            <p:ph idx="1"/>
          </p:nvPr>
        </p:nvSpPr>
        <p:spPr/>
        <p:txBody>
          <a:bodyPr/>
          <a:lstStyle/>
          <a:p>
            <a:r>
              <a:rPr lang="en-US" sz="2800" dirty="0">
                <a:latin typeface="Calibri" panose="020F0502020204030204" pitchFamily="34" charset="0"/>
                <a:cs typeface="Calibri" panose="020F0502020204030204" pitchFamily="34" charset="0"/>
              </a:rPr>
              <a:t>Patients in an earlier </a:t>
            </a:r>
            <a:r>
              <a:rPr lang="en-US" sz="2800" b="1" dirty="0">
                <a:latin typeface="Calibri" panose="020F0502020204030204" pitchFamily="34" charset="0"/>
                <a:cs typeface="Calibri" panose="020F0502020204030204" pitchFamily="34" charset="0"/>
              </a:rPr>
              <a:t>“life cycle” </a:t>
            </a:r>
            <a:r>
              <a:rPr lang="en-US" sz="2800" dirty="0">
                <a:latin typeface="Calibri" panose="020F0502020204030204" pitchFamily="34" charset="0"/>
                <a:cs typeface="Calibri" panose="020F0502020204030204" pitchFamily="34" charset="0"/>
              </a:rPr>
              <a:t>would be given higher priority for the scarce resource than patients in a later life stage</a:t>
            </a:r>
          </a:p>
          <a:p>
            <a:endParaRPr lang="en-US" sz="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Classifications for life cycle are made based on age. For example:</a:t>
            </a:r>
          </a:p>
          <a:p>
            <a:pPr lvl="1"/>
            <a:r>
              <a:rPr lang="en-US" sz="2400" dirty="0">
                <a:latin typeface="Calibri" panose="020F0502020204030204" pitchFamily="34" charset="0"/>
                <a:cs typeface="Calibri" panose="020F0502020204030204" pitchFamily="34" charset="0"/>
              </a:rPr>
              <a:t>Childhood (0-17)</a:t>
            </a:r>
          </a:p>
          <a:p>
            <a:pPr lvl="1"/>
            <a:r>
              <a:rPr lang="en-US" sz="2400" dirty="0">
                <a:latin typeface="Calibri" panose="020F0502020204030204" pitchFamily="34" charset="0"/>
                <a:cs typeface="Calibri" panose="020F0502020204030204" pitchFamily="34" charset="0"/>
              </a:rPr>
              <a:t>Early Adulthood (18-39)</a:t>
            </a:r>
          </a:p>
          <a:p>
            <a:pPr lvl="1"/>
            <a:r>
              <a:rPr lang="en-US" sz="2400" dirty="0">
                <a:latin typeface="Calibri" panose="020F0502020204030204" pitchFamily="34" charset="0"/>
                <a:cs typeface="Calibri" panose="020F0502020204030204" pitchFamily="34" charset="0"/>
              </a:rPr>
              <a:t>Middle Age (40-64)</a:t>
            </a:r>
          </a:p>
          <a:p>
            <a:pPr lvl="1"/>
            <a:r>
              <a:rPr lang="en-US" sz="2400" dirty="0">
                <a:latin typeface="Calibri" panose="020F0502020204030204" pitchFamily="34" charset="0"/>
                <a:cs typeface="Calibri" panose="020F0502020204030204" pitchFamily="34" charset="0"/>
              </a:rPr>
              <a:t>Older Adults (65+)</a:t>
            </a:r>
          </a:p>
          <a:p>
            <a:endParaRPr lang="en-US" sz="800" dirty="0"/>
          </a:p>
        </p:txBody>
      </p:sp>
      <p:sp>
        <p:nvSpPr>
          <p:cNvPr id="4" name="Slide Number Placeholder 3">
            <a:extLst>
              <a:ext uri="{FF2B5EF4-FFF2-40B4-BE49-F238E27FC236}">
                <a16:creationId xmlns:a16="http://schemas.microsoft.com/office/drawing/2014/main" id="{CC51AB0D-CEA6-47EC-B77D-796F658D95C6}"/>
              </a:ext>
            </a:extLst>
          </p:cNvPr>
          <p:cNvSpPr>
            <a:spLocks noGrp="1"/>
          </p:cNvSpPr>
          <p:nvPr>
            <p:ph type="sldNum" sz="quarter" idx="11"/>
          </p:nvPr>
        </p:nvSpPr>
        <p:spPr/>
        <p:txBody>
          <a:bodyPr/>
          <a:lstStyle/>
          <a:p>
            <a:pPr>
              <a:defRPr/>
            </a:pPr>
            <a:fld id="{678D0E47-2870-4D7F-9E5B-E656D1108487}" type="slidenum">
              <a:rPr lang="en-US" altLang="en-US" smtClean="0"/>
              <a:pPr>
                <a:defRPr/>
              </a:pPr>
              <a:t>35</a:t>
            </a:fld>
            <a:endParaRPr lang="en-US" altLang="en-US" dirty="0"/>
          </a:p>
        </p:txBody>
      </p:sp>
    </p:spTree>
    <p:extLst>
      <p:ext uri="{BB962C8B-B14F-4D97-AF65-F5344CB8AC3E}">
        <p14:creationId xmlns:p14="http://schemas.microsoft.com/office/powerpoint/2010/main" val="22238637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E7781-B297-411E-AD7E-03976D16A895}"/>
              </a:ext>
            </a:extLst>
          </p:cNvPr>
          <p:cNvSpPr>
            <a:spLocks noGrp="1"/>
          </p:cNvSpPr>
          <p:nvPr>
            <p:ph type="title"/>
          </p:nvPr>
        </p:nvSpPr>
        <p:spPr/>
        <p:txBody>
          <a:bodyPr/>
          <a:lstStyle/>
          <a:p>
            <a:r>
              <a:rPr lang="en-US" dirty="0"/>
              <a:t>Life Cycle: Justification</a:t>
            </a:r>
          </a:p>
        </p:txBody>
      </p:sp>
      <p:sp>
        <p:nvSpPr>
          <p:cNvPr id="3" name="Content Placeholder 2">
            <a:extLst>
              <a:ext uri="{FF2B5EF4-FFF2-40B4-BE49-F238E27FC236}">
                <a16:creationId xmlns:a16="http://schemas.microsoft.com/office/drawing/2014/main" id="{5F27174C-19FB-4955-81B2-E7DB5B67133E}"/>
              </a:ext>
            </a:extLst>
          </p:cNvPr>
          <p:cNvSpPr>
            <a:spLocks noGrp="1"/>
          </p:cNvSpPr>
          <p:nvPr>
            <p:ph idx="1"/>
          </p:nvPr>
        </p:nvSpPr>
        <p:spPr/>
        <p:txBody>
          <a:bodyPr/>
          <a:lstStyle/>
          <a:p>
            <a:r>
              <a:rPr lang="en-US" sz="2800" dirty="0">
                <a:latin typeface="Calibri" panose="020F0502020204030204" pitchFamily="34" charset="0"/>
                <a:cs typeface="Calibri" panose="020F0502020204030204" pitchFamily="34" charset="0"/>
              </a:rPr>
              <a:t>Patients who have not had the same opportunity to live through life stages are given priority</a:t>
            </a:r>
          </a:p>
          <a:p>
            <a:r>
              <a:rPr lang="en-US" sz="2800" dirty="0">
                <a:latin typeface="Calibri" panose="020F0502020204030204" pitchFamily="34" charset="0"/>
                <a:cs typeface="Calibri" panose="020F0502020204030204" pitchFamily="34" charset="0"/>
              </a:rPr>
              <a:t>Age is generally easy to determine and categorize into a predetermined life stage</a:t>
            </a:r>
          </a:p>
          <a:p>
            <a:endParaRPr lang="en-US" sz="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May improve health equity</a:t>
            </a:r>
          </a:p>
          <a:p>
            <a:pPr lvl="1"/>
            <a:r>
              <a:rPr lang="en-US" sz="2400" dirty="0">
                <a:latin typeface="Calibri" panose="020F0502020204030204" pitchFamily="34" charset="0"/>
                <a:cs typeface="Calibri" panose="020F0502020204030204" pitchFamily="34" charset="0"/>
              </a:rPr>
              <a:t>Can counteract the effects of unjust inequities in life expectancy across groups</a:t>
            </a:r>
          </a:p>
          <a:p>
            <a:pPr lvl="1"/>
            <a:r>
              <a:rPr lang="en-US" sz="2400" dirty="0">
                <a:latin typeface="Calibri" panose="020F0502020204030204" pitchFamily="34" charset="0"/>
                <a:cs typeface="Calibri" panose="020F0502020204030204" pitchFamily="34" charset="0"/>
              </a:rPr>
              <a:t>Demographically, life expectancy differs across racial and ethnic groups and disability. White and non-disabled people are generally growing older than communities of color and disabled people.</a:t>
            </a:r>
          </a:p>
        </p:txBody>
      </p:sp>
      <p:sp>
        <p:nvSpPr>
          <p:cNvPr id="4" name="Slide Number Placeholder 3">
            <a:extLst>
              <a:ext uri="{FF2B5EF4-FFF2-40B4-BE49-F238E27FC236}">
                <a16:creationId xmlns:a16="http://schemas.microsoft.com/office/drawing/2014/main" id="{8DC5938D-8CD5-455B-A2C9-64715F9776D7}"/>
              </a:ext>
            </a:extLst>
          </p:cNvPr>
          <p:cNvSpPr>
            <a:spLocks noGrp="1"/>
          </p:cNvSpPr>
          <p:nvPr>
            <p:ph type="sldNum" sz="quarter" idx="11"/>
          </p:nvPr>
        </p:nvSpPr>
        <p:spPr/>
        <p:txBody>
          <a:bodyPr/>
          <a:lstStyle/>
          <a:p>
            <a:pPr>
              <a:defRPr/>
            </a:pPr>
            <a:fld id="{678D0E47-2870-4D7F-9E5B-E656D1108487}" type="slidenum">
              <a:rPr lang="en-US" altLang="en-US" smtClean="0"/>
              <a:pPr>
                <a:defRPr/>
              </a:pPr>
              <a:t>36</a:t>
            </a:fld>
            <a:endParaRPr lang="en-US" altLang="en-US" dirty="0"/>
          </a:p>
        </p:txBody>
      </p:sp>
    </p:spTree>
    <p:extLst>
      <p:ext uri="{BB962C8B-B14F-4D97-AF65-F5344CB8AC3E}">
        <p14:creationId xmlns:p14="http://schemas.microsoft.com/office/powerpoint/2010/main" val="42010064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C97F6-CE3F-451E-A9B2-900698739979}"/>
              </a:ext>
            </a:extLst>
          </p:cNvPr>
          <p:cNvSpPr>
            <a:spLocks noGrp="1"/>
          </p:cNvSpPr>
          <p:nvPr>
            <p:ph type="title"/>
          </p:nvPr>
        </p:nvSpPr>
        <p:spPr/>
        <p:txBody>
          <a:bodyPr/>
          <a:lstStyle/>
          <a:p>
            <a:r>
              <a:rPr lang="en-US" dirty="0"/>
              <a:t>Life Cycle: Drawbacks</a:t>
            </a:r>
          </a:p>
        </p:txBody>
      </p:sp>
      <p:sp>
        <p:nvSpPr>
          <p:cNvPr id="3" name="Content Placeholder 2">
            <a:extLst>
              <a:ext uri="{FF2B5EF4-FFF2-40B4-BE49-F238E27FC236}">
                <a16:creationId xmlns:a16="http://schemas.microsoft.com/office/drawing/2014/main" id="{6999CFB2-D22F-4A7F-8238-A55895E8496F}"/>
              </a:ext>
            </a:extLst>
          </p:cNvPr>
          <p:cNvSpPr>
            <a:spLocks noGrp="1"/>
          </p:cNvSpPr>
          <p:nvPr>
            <p:ph idx="1"/>
          </p:nvPr>
        </p:nvSpPr>
        <p:spPr/>
        <p:txBody>
          <a:bodyPr/>
          <a:lstStyle/>
          <a:p>
            <a:r>
              <a:rPr lang="en-US" sz="2800" dirty="0">
                <a:latin typeface="Calibri" panose="020F0502020204030204" pitchFamily="34" charset="0"/>
                <a:cs typeface="Calibri" panose="020F0502020204030204" pitchFamily="34" charset="0"/>
              </a:rPr>
              <a:t>Requires the development of life stage classifications by age</a:t>
            </a:r>
          </a:p>
          <a:p>
            <a:pPr lvl="1"/>
            <a:r>
              <a:rPr lang="en-US" sz="2400" dirty="0">
                <a:latin typeface="Calibri" panose="020F0502020204030204" pitchFamily="34" charset="0"/>
                <a:cs typeface="Calibri" panose="020F0502020204030204" pitchFamily="34" charset="0"/>
              </a:rPr>
              <a:t>No current established criteria or agreement on which life stage categories should be used for purposes of prioritization</a:t>
            </a:r>
          </a:p>
          <a:p>
            <a:r>
              <a:rPr lang="en-US" sz="2800" dirty="0">
                <a:latin typeface="Calibri" panose="020F0502020204030204" pitchFamily="34" charset="0"/>
                <a:cs typeface="Calibri" panose="020F0502020204030204" pitchFamily="34" charset="0"/>
              </a:rPr>
              <a:t>May not </a:t>
            </a:r>
            <a:r>
              <a:rPr lang="en-US" sz="2800" dirty="0">
                <a:cs typeface="Calibri" panose="020F0502020204030204" pitchFamily="34" charset="0"/>
              </a:rPr>
              <a:t>fully</a:t>
            </a:r>
            <a:r>
              <a:rPr lang="en-US" sz="2800" dirty="0">
                <a:latin typeface="Calibri" panose="020F0502020204030204" pitchFamily="34" charset="0"/>
                <a:cs typeface="Calibri" panose="020F0502020204030204" pitchFamily="34" charset="0"/>
              </a:rPr>
              <a:t> align with different cultural norms or values</a:t>
            </a:r>
          </a:p>
          <a:p>
            <a:r>
              <a:rPr lang="en-US" sz="2800" dirty="0">
                <a:latin typeface="Calibri" panose="020F0502020204030204" pitchFamily="34" charset="0"/>
                <a:cs typeface="Calibri" panose="020F0502020204030204" pitchFamily="34" charset="0"/>
              </a:rPr>
              <a:t>Can have community-wide impacts on access to cultural practices when those in later life cycles (e.g., elders) are deprioritized</a:t>
            </a:r>
          </a:p>
          <a:p>
            <a:r>
              <a:rPr lang="en-US" sz="2800" dirty="0">
                <a:latin typeface="Calibri" panose="020F0502020204030204" pitchFamily="34" charset="0"/>
                <a:cs typeface="Calibri" panose="020F0502020204030204" pitchFamily="34" charset="0"/>
              </a:rPr>
              <a:t>Prioritizing younger people (i.e., by prioritizing those in earlier life stages defined by age groupings) could be considered age discrimination</a:t>
            </a:r>
          </a:p>
          <a:p>
            <a:r>
              <a:rPr lang="en-US" sz="2800" dirty="0">
                <a:latin typeface="Calibri" panose="020F0502020204030204" pitchFamily="34" charset="0"/>
                <a:cs typeface="Calibri" panose="020F0502020204030204" pitchFamily="34" charset="0"/>
              </a:rPr>
              <a:t>Published literature and press reactions suggest mixed public acceptance; potential for significant concern if used</a:t>
            </a:r>
            <a:endParaRPr lang="en-US" dirty="0"/>
          </a:p>
        </p:txBody>
      </p:sp>
      <p:sp>
        <p:nvSpPr>
          <p:cNvPr id="4" name="Slide Number Placeholder 3">
            <a:extLst>
              <a:ext uri="{FF2B5EF4-FFF2-40B4-BE49-F238E27FC236}">
                <a16:creationId xmlns:a16="http://schemas.microsoft.com/office/drawing/2014/main" id="{AAAEADF6-7134-420E-933E-BBB0C4C137BD}"/>
              </a:ext>
            </a:extLst>
          </p:cNvPr>
          <p:cNvSpPr>
            <a:spLocks noGrp="1"/>
          </p:cNvSpPr>
          <p:nvPr>
            <p:ph type="sldNum" sz="quarter" idx="11"/>
          </p:nvPr>
        </p:nvSpPr>
        <p:spPr/>
        <p:txBody>
          <a:bodyPr/>
          <a:lstStyle/>
          <a:p>
            <a:pPr>
              <a:defRPr/>
            </a:pPr>
            <a:fld id="{678D0E47-2870-4D7F-9E5B-E656D1108487}" type="slidenum">
              <a:rPr lang="en-US" altLang="en-US" smtClean="0"/>
              <a:pPr>
                <a:defRPr/>
              </a:pPr>
              <a:t>37</a:t>
            </a:fld>
            <a:endParaRPr lang="en-US" altLang="en-US" dirty="0"/>
          </a:p>
        </p:txBody>
      </p:sp>
    </p:spTree>
    <p:extLst>
      <p:ext uri="{BB962C8B-B14F-4D97-AF65-F5344CB8AC3E}">
        <p14:creationId xmlns:p14="http://schemas.microsoft.com/office/powerpoint/2010/main" val="4816886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25CAB-8218-4775-9C5D-AAE1D452B83F}"/>
              </a:ext>
            </a:extLst>
          </p:cNvPr>
          <p:cNvSpPr>
            <a:spLocks noGrp="1"/>
          </p:cNvSpPr>
          <p:nvPr>
            <p:ph type="title"/>
          </p:nvPr>
        </p:nvSpPr>
        <p:spPr>
          <a:xfrm>
            <a:off x="914400" y="2590800"/>
            <a:ext cx="10515600" cy="2852737"/>
          </a:xfrm>
        </p:spPr>
        <p:txBody>
          <a:bodyPr/>
          <a:lstStyle/>
          <a:p>
            <a:r>
              <a:rPr lang="en-US" dirty="0"/>
              <a:t>Criterion: </a:t>
            </a:r>
            <a:br>
              <a:rPr lang="en-US" dirty="0"/>
            </a:br>
            <a:r>
              <a:rPr lang="en-US" dirty="0"/>
              <a:t>SOFA/</a:t>
            </a:r>
            <a:r>
              <a:rPr lang="en-US" dirty="0" err="1"/>
              <a:t>mSOFA</a:t>
            </a:r>
            <a:endParaRPr lang="en-US" dirty="0"/>
          </a:p>
        </p:txBody>
      </p:sp>
      <p:sp>
        <p:nvSpPr>
          <p:cNvPr id="4" name="Slide Number Placeholder 3">
            <a:extLst>
              <a:ext uri="{FF2B5EF4-FFF2-40B4-BE49-F238E27FC236}">
                <a16:creationId xmlns:a16="http://schemas.microsoft.com/office/drawing/2014/main" id="{2890A0B5-0178-4FAC-A9E2-19A3571842C7}"/>
              </a:ext>
            </a:extLst>
          </p:cNvPr>
          <p:cNvSpPr>
            <a:spLocks noGrp="1"/>
          </p:cNvSpPr>
          <p:nvPr>
            <p:ph type="sldNum" sz="quarter" idx="11"/>
          </p:nvPr>
        </p:nvSpPr>
        <p:spPr/>
        <p:txBody>
          <a:bodyPr/>
          <a:lstStyle/>
          <a:p>
            <a:pPr>
              <a:defRPr/>
            </a:pPr>
            <a:fld id="{DB2CD222-6AD2-4E92-97F8-569B95AFE93E}" type="slidenum">
              <a:rPr lang="en-US" altLang="en-US" smtClean="0"/>
              <a:pPr>
                <a:defRPr/>
              </a:pPr>
              <a:t>38</a:t>
            </a:fld>
            <a:endParaRPr lang="en-US" altLang="en-US" dirty="0"/>
          </a:p>
        </p:txBody>
      </p:sp>
    </p:spTree>
    <p:extLst>
      <p:ext uri="{BB962C8B-B14F-4D97-AF65-F5344CB8AC3E}">
        <p14:creationId xmlns:p14="http://schemas.microsoft.com/office/powerpoint/2010/main" val="34088652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4A574-7670-453E-9DD7-56091A5C680A}"/>
              </a:ext>
            </a:extLst>
          </p:cNvPr>
          <p:cNvSpPr>
            <a:spLocks noGrp="1"/>
          </p:cNvSpPr>
          <p:nvPr>
            <p:ph type="title"/>
          </p:nvPr>
        </p:nvSpPr>
        <p:spPr/>
        <p:txBody>
          <a:bodyPr/>
          <a:lstStyle/>
          <a:p>
            <a:r>
              <a:rPr lang="en-US" dirty="0"/>
              <a:t>Criterion: SOFA/</a:t>
            </a:r>
            <a:r>
              <a:rPr lang="en-US" dirty="0" err="1"/>
              <a:t>mSOFA</a:t>
            </a:r>
            <a:r>
              <a:rPr lang="en-US" baseline="30000" dirty="0">
                <a:latin typeface="Calibri" panose="020F0502020204030204" pitchFamily="34" charset="0"/>
                <a:cs typeface="Calibri" panose="020F0502020204030204" pitchFamily="34" charset="0"/>
              </a:rPr>
              <a:t> †</a:t>
            </a:r>
            <a:endParaRPr lang="en-US" dirty="0"/>
          </a:p>
        </p:txBody>
      </p:sp>
      <p:sp>
        <p:nvSpPr>
          <p:cNvPr id="3" name="Content Placeholder 2">
            <a:extLst>
              <a:ext uri="{FF2B5EF4-FFF2-40B4-BE49-F238E27FC236}">
                <a16:creationId xmlns:a16="http://schemas.microsoft.com/office/drawing/2014/main" id="{BF98DC6D-3F17-47BE-B91F-3ED98BD0BA96}"/>
              </a:ext>
            </a:extLst>
          </p:cNvPr>
          <p:cNvSpPr>
            <a:spLocks noGrp="1"/>
          </p:cNvSpPr>
          <p:nvPr>
            <p:ph idx="1"/>
          </p:nvPr>
        </p:nvSpPr>
        <p:spPr/>
        <p:txBody>
          <a:bodyPr/>
          <a:lstStyle/>
          <a:p>
            <a:r>
              <a:rPr lang="en-US" sz="2800" dirty="0">
                <a:latin typeface="Calibri" panose="020F0502020204030204" pitchFamily="34" charset="0"/>
                <a:cs typeface="Calibri" panose="020F0502020204030204" pitchFamily="34" charset="0"/>
              </a:rPr>
              <a:t>The SOFA and </a:t>
            </a:r>
            <a:r>
              <a:rPr lang="en-US" sz="2800" dirty="0" err="1">
                <a:latin typeface="Calibri" panose="020F0502020204030204" pitchFamily="34" charset="0"/>
                <a:cs typeface="Calibri" panose="020F0502020204030204" pitchFamily="34" charset="0"/>
              </a:rPr>
              <a:t>mSOFA</a:t>
            </a:r>
            <a:r>
              <a:rPr lang="en-US" sz="2800" dirty="0">
                <a:latin typeface="Calibri" panose="020F0502020204030204" pitchFamily="34" charset="0"/>
                <a:cs typeface="Calibri" panose="020F0502020204030204" pitchFamily="34" charset="0"/>
              </a:rPr>
              <a:t> are published tools to estimate the likelihood of a patient to survive to hospital discharge</a:t>
            </a:r>
          </a:p>
          <a:p>
            <a:pPr lvl="1"/>
            <a:r>
              <a:rPr lang="en-US" sz="2400" dirty="0">
                <a:latin typeface="Calibri" panose="020F0502020204030204" pitchFamily="34" charset="0"/>
                <a:cs typeface="Calibri" panose="020F0502020204030204" pitchFamily="34" charset="0"/>
              </a:rPr>
              <a:t>These tools were originally validated for patients with sepsis</a:t>
            </a:r>
          </a:p>
          <a:p>
            <a:endParaRPr lang="en-US" sz="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Uses certain vital signs, laboratory results, and clinical assessments to determine a patient’s survivability score</a:t>
            </a:r>
          </a:p>
          <a:p>
            <a:endParaRPr lang="en-US" sz="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Lower scores correlate with a higher likelihood of hospital survival</a:t>
            </a:r>
          </a:p>
          <a:p>
            <a:endParaRPr lang="en-US" sz="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Patients with the lowest scores receive the highest priority for the scarce resource during triage</a:t>
            </a:r>
          </a:p>
          <a:p>
            <a:endParaRPr lang="en-US" dirty="0"/>
          </a:p>
          <a:p>
            <a:endParaRPr lang="en-US" dirty="0"/>
          </a:p>
        </p:txBody>
      </p:sp>
      <p:sp>
        <p:nvSpPr>
          <p:cNvPr id="4" name="Slide Number Placeholder 3">
            <a:extLst>
              <a:ext uri="{FF2B5EF4-FFF2-40B4-BE49-F238E27FC236}">
                <a16:creationId xmlns:a16="http://schemas.microsoft.com/office/drawing/2014/main" id="{622646F6-3DBC-42FF-BF12-CDF97663A328}"/>
              </a:ext>
            </a:extLst>
          </p:cNvPr>
          <p:cNvSpPr>
            <a:spLocks noGrp="1"/>
          </p:cNvSpPr>
          <p:nvPr>
            <p:ph type="sldNum" sz="quarter" idx="11"/>
          </p:nvPr>
        </p:nvSpPr>
        <p:spPr/>
        <p:txBody>
          <a:bodyPr/>
          <a:lstStyle/>
          <a:p>
            <a:pPr>
              <a:defRPr/>
            </a:pPr>
            <a:fld id="{678D0E47-2870-4D7F-9E5B-E656D1108487}" type="slidenum">
              <a:rPr lang="en-US" altLang="en-US" smtClean="0"/>
              <a:pPr>
                <a:defRPr/>
              </a:pPr>
              <a:t>39</a:t>
            </a:fld>
            <a:endParaRPr lang="en-US" altLang="en-US" dirty="0"/>
          </a:p>
        </p:txBody>
      </p:sp>
    </p:spTree>
    <p:extLst>
      <p:ext uri="{BB962C8B-B14F-4D97-AF65-F5344CB8AC3E}">
        <p14:creationId xmlns:p14="http://schemas.microsoft.com/office/powerpoint/2010/main" val="1667587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1450A-F7F9-4AD9-8AD6-EF9B1FDAAB81}"/>
              </a:ext>
            </a:extLst>
          </p:cNvPr>
          <p:cNvSpPr>
            <a:spLocks noGrp="1"/>
          </p:cNvSpPr>
          <p:nvPr>
            <p:ph type="title"/>
          </p:nvPr>
        </p:nvSpPr>
        <p:spPr/>
        <p:txBody>
          <a:bodyPr/>
          <a:lstStyle/>
          <a:p>
            <a:r>
              <a:rPr lang="en-US" dirty="0"/>
              <a:t>Overarching Priority/Goal</a:t>
            </a:r>
          </a:p>
        </p:txBody>
      </p:sp>
      <p:sp>
        <p:nvSpPr>
          <p:cNvPr id="3" name="Content Placeholder 2">
            <a:extLst>
              <a:ext uri="{FF2B5EF4-FFF2-40B4-BE49-F238E27FC236}">
                <a16:creationId xmlns:a16="http://schemas.microsoft.com/office/drawing/2014/main" id="{62F5665C-E8C8-471E-824B-ECF776DD7A3A}"/>
              </a:ext>
            </a:extLst>
          </p:cNvPr>
          <p:cNvSpPr>
            <a:spLocks noGrp="1"/>
          </p:cNvSpPr>
          <p:nvPr>
            <p:ph idx="1"/>
          </p:nvPr>
        </p:nvSpPr>
        <p:spPr>
          <a:xfrm>
            <a:off x="609600" y="1600200"/>
            <a:ext cx="10972800" cy="4572000"/>
          </a:xfrm>
        </p:spPr>
        <p:txBody>
          <a:bodyPr/>
          <a:lstStyle/>
          <a:p>
            <a:r>
              <a:rPr lang="en-US" sz="2800" dirty="0">
                <a:latin typeface="Calibri" panose="020F0502020204030204" pitchFamily="34" charset="0"/>
                <a:cs typeface="Calibri" panose="020F0502020204030204" pitchFamily="34" charset="0"/>
              </a:rPr>
              <a:t>OHA has been clear in its priority to reduce health inequities as part of its published crisis care guidance during the pandemic as well as in gathering and supporting the Oregon Resource Allocation Advisory Committee (ORAAC).</a:t>
            </a:r>
          </a:p>
          <a:p>
            <a:endParaRPr lang="en-US" sz="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Our task is to set out rules that guide who receives scarce, life-saving resources when there is not enough for everyone who needs them. The goal of our approach to allocating resources is to protect the health of communities in Oregon and to reduce health inequities and the disadvantage caused by oppression.</a:t>
            </a:r>
          </a:p>
        </p:txBody>
      </p:sp>
      <p:sp>
        <p:nvSpPr>
          <p:cNvPr id="4" name="Slide Number Placeholder 3">
            <a:extLst>
              <a:ext uri="{FF2B5EF4-FFF2-40B4-BE49-F238E27FC236}">
                <a16:creationId xmlns:a16="http://schemas.microsoft.com/office/drawing/2014/main" id="{05AC5A17-9179-421E-9434-CEA44500CAF7}"/>
              </a:ext>
            </a:extLst>
          </p:cNvPr>
          <p:cNvSpPr>
            <a:spLocks noGrp="1"/>
          </p:cNvSpPr>
          <p:nvPr>
            <p:ph type="sldNum" sz="quarter" idx="11"/>
          </p:nvPr>
        </p:nvSpPr>
        <p:spPr/>
        <p:txBody>
          <a:bodyPr/>
          <a:lstStyle/>
          <a:p>
            <a:pPr>
              <a:defRPr/>
            </a:pPr>
            <a:fld id="{678D0E47-2870-4D7F-9E5B-E656D1108487}" type="slidenum">
              <a:rPr lang="en-US" altLang="en-US" smtClean="0"/>
              <a:pPr>
                <a:defRPr/>
              </a:pPr>
              <a:t>4</a:t>
            </a:fld>
            <a:endParaRPr lang="en-US" altLang="en-US" dirty="0"/>
          </a:p>
        </p:txBody>
      </p:sp>
    </p:spTree>
    <p:extLst>
      <p:ext uri="{BB962C8B-B14F-4D97-AF65-F5344CB8AC3E}">
        <p14:creationId xmlns:p14="http://schemas.microsoft.com/office/powerpoint/2010/main" val="8848947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A25C9-BA1B-4E40-A819-EB9194B35F17}"/>
              </a:ext>
            </a:extLst>
          </p:cNvPr>
          <p:cNvSpPr>
            <a:spLocks noGrp="1"/>
          </p:cNvSpPr>
          <p:nvPr>
            <p:ph type="title"/>
          </p:nvPr>
        </p:nvSpPr>
        <p:spPr/>
        <p:txBody>
          <a:bodyPr/>
          <a:lstStyle/>
          <a:p>
            <a:r>
              <a:rPr lang="en-US" dirty="0"/>
              <a:t>SOFA/</a:t>
            </a:r>
            <a:r>
              <a:rPr lang="en-US" dirty="0" err="1"/>
              <a:t>mSOFA</a:t>
            </a:r>
            <a:r>
              <a:rPr lang="en-US" dirty="0"/>
              <a:t>: Justification </a:t>
            </a:r>
          </a:p>
        </p:txBody>
      </p:sp>
      <p:sp>
        <p:nvSpPr>
          <p:cNvPr id="3" name="Content Placeholder 2">
            <a:extLst>
              <a:ext uri="{FF2B5EF4-FFF2-40B4-BE49-F238E27FC236}">
                <a16:creationId xmlns:a16="http://schemas.microsoft.com/office/drawing/2014/main" id="{1F362FBF-CBD7-4C34-98CC-CF5FBE93243F}"/>
              </a:ext>
            </a:extLst>
          </p:cNvPr>
          <p:cNvSpPr>
            <a:spLocks noGrp="1"/>
          </p:cNvSpPr>
          <p:nvPr>
            <p:ph idx="1"/>
          </p:nvPr>
        </p:nvSpPr>
        <p:spPr/>
        <p:txBody>
          <a:bodyPr/>
          <a:lstStyle/>
          <a:p>
            <a:r>
              <a:rPr lang="en-US" dirty="0">
                <a:latin typeface="Calibri" panose="020F0502020204030204" pitchFamily="34" charset="0"/>
                <a:cs typeface="Calibri" panose="020F0502020204030204" pitchFamily="34" charset="0"/>
              </a:rPr>
              <a:t>Relatively easy to use</a:t>
            </a:r>
          </a:p>
          <a:p>
            <a:endParaRPr lang="en-US" sz="800"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Have been widely used in crisis care guidelines </a:t>
            </a:r>
          </a:p>
          <a:p>
            <a:pPr lvl="1"/>
            <a:r>
              <a:rPr lang="en-US" dirty="0">
                <a:latin typeface="Calibri" panose="020F0502020204030204" pitchFamily="34" charset="0"/>
                <a:cs typeface="Calibri" panose="020F0502020204030204" pitchFamily="34" charset="0"/>
              </a:rPr>
              <a:t>Many hospital teams have been trained it their use</a:t>
            </a:r>
          </a:p>
          <a:p>
            <a:pPr lvl="1"/>
            <a:endParaRPr lang="en-US" sz="800"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Additional modifications (or “equity corrections”) may be applied in order to reduce impact on health inequities, though the impacts of these modifications have not been studied</a:t>
            </a:r>
          </a:p>
          <a:p>
            <a:endParaRPr lang="en-US" dirty="0"/>
          </a:p>
        </p:txBody>
      </p:sp>
      <p:sp>
        <p:nvSpPr>
          <p:cNvPr id="4" name="Slide Number Placeholder 3">
            <a:extLst>
              <a:ext uri="{FF2B5EF4-FFF2-40B4-BE49-F238E27FC236}">
                <a16:creationId xmlns:a16="http://schemas.microsoft.com/office/drawing/2014/main" id="{679DECE2-7730-409D-9DE6-BA7369D0CA82}"/>
              </a:ext>
            </a:extLst>
          </p:cNvPr>
          <p:cNvSpPr>
            <a:spLocks noGrp="1"/>
          </p:cNvSpPr>
          <p:nvPr>
            <p:ph type="sldNum" sz="quarter" idx="11"/>
          </p:nvPr>
        </p:nvSpPr>
        <p:spPr/>
        <p:txBody>
          <a:bodyPr/>
          <a:lstStyle/>
          <a:p>
            <a:pPr>
              <a:defRPr/>
            </a:pPr>
            <a:fld id="{678D0E47-2870-4D7F-9E5B-E656D1108487}" type="slidenum">
              <a:rPr lang="en-US" altLang="en-US" smtClean="0"/>
              <a:pPr>
                <a:defRPr/>
              </a:pPr>
              <a:t>40</a:t>
            </a:fld>
            <a:endParaRPr lang="en-US" altLang="en-US" dirty="0"/>
          </a:p>
        </p:txBody>
      </p:sp>
    </p:spTree>
    <p:extLst>
      <p:ext uri="{BB962C8B-B14F-4D97-AF65-F5344CB8AC3E}">
        <p14:creationId xmlns:p14="http://schemas.microsoft.com/office/powerpoint/2010/main" val="12596167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8FDA62-210D-4A6E-80DE-928135B14478}"/>
              </a:ext>
            </a:extLst>
          </p:cNvPr>
          <p:cNvSpPr>
            <a:spLocks noGrp="1"/>
          </p:cNvSpPr>
          <p:nvPr>
            <p:ph type="title"/>
          </p:nvPr>
        </p:nvSpPr>
        <p:spPr/>
        <p:txBody>
          <a:bodyPr/>
          <a:lstStyle/>
          <a:p>
            <a:r>
              <a:rPr lang="en-US" dirty="0"/>
              <a:t>SOFA/</a:t>
            </a:r>
            <a:r>
              <a:rPr lang="en-US" dirty="0" err="1"/>
              <a:t>mSOFA</a:t>
            </a:r>
            <a:r>
              <a:rPr lang="en-US" dirty="0"/>
              <a:t>: Significant Drawbacks</a:t>
            </a:r>
          </a:p>
        </p:txBody>
      </p:sp>
      <p:sp>
        <p:nvSpPr>
          <p:cNvPr id="6" name="Content Placeholder 5">
            <a:extLst>
              <a:ext uri="{FF2B5EF4-FFF2-40B4-BE49-F238E27FC236}">
                <a16:creationId xmlns:a16="http://schemas.microsoft.com/office/drawing/2014/main" id="{01EAE644-9FF3-4218-B2B7-5C0363AC72B0}"/>
              </a:ext>
            </a:extLst>
          </p:cNvPr>
          <p:cNvSpPr>
            <a:spLocks noGrp="1"/>
          </p:cNvSpPr>
          <p:nvPr>
            <p:ph idx="1"/>
          </p:nvPr>
        </p:nvSpPr>
        <p:spPr/>
        <p:txBody>
          <a:bodyPr/>
          <a:lstStyle/>
          <a:p>
            <a:r>
              <a:rPr lang="en-US" sz="2800" b="1" dirty="0">
                <a:latin typeface="Calibri" panose="020F0502020204030204" pitchFamily="34" charset="0"/>
                <a:cs typeface="Calibri" panose="020F0502020204030204" pitchFamily="34" charset="0"/>
              </a:rPr>
              <a:t>Do not accurately predict short-term survival</a:t>
            </a:r>
          </a:p>
          <a:p>
            <a:r>
              <a:rPr lang="en-US" sz="2800" dirty="0">
                <a:latin typeface="Calibri" panose="020F0502020204030204" pitchFamily="34" charset="0"/>
                <a:cs typeface="Calibri" panose="020F0502020204030204" pitchFamily="34" charset="0"/>
              </a:rPr>
              <a:t>Major clinician-led consensus documents and expert reviews caution against using SOFA; several states have stopped using</a:t>
            </a:r>
          </a:p>
          <a:p>
            <a:r>
              <a:rPr lang="en-US" sz="2800" dirty="0">
                <a:latin typeface="Calibri" panose="020F0502020204030204" pitchFamily="34" charset="0"/>
                <a:cs typeface="Calibri" panose="020F0502020204030204" pitchFamily="34" charset="0"/>
              </a:rPr>
              <a:t>Not applicable to a broad range of conditions</a:t>
            </a:r>
          </a:p>
          <a:p>
            <a:r>
              <a:rPr lang="en-US" sz="2800" dirty="0">
                <a:latin typeface="Calibri" panose="020F0502020204030204" pitchFamily="34" charset="0"/>
                <a:cs typeface="Calibri" panose="020F0502020204030204" pitchFamily="34" charset="0"/>
              </a:rPr>
              <a:t>Studies showed that SOFA overestimates the survivability of white patients, and underestimates the survivability of black patients, and thus does not accurately predict survivability and increases prior inequities. May also worsen inequities for disabled people.</a:t>
            </a:r>
          </a:p>
          <a:p>
            <a:r>
              <a:rPr lang="en-US" sz="2800" dirty="0">
                <a:latin typeface="Calibri" panose="020F0502020204030204" pitchFamily="34" charset="0"/>
                <a:cs typeface="Calibri" panose="020F0502020204030204" pitchFamily="34" charset="0"/>
              </a:rPr>
              <a:t>Can be misunderstood to be resting on objective clinical data which is not true. Tool includes bias and discrimination. </a:t>
            </a:r>
          </a:p>
          <a:p>
            <a:endParaRPr lang="en-US" dirty="0"/>
          </a:p>
          <a:p>
            <a:endParaRPr lang="en-US" dirty="0"/>
          </a:p>
        </p:txBody>
      </p:sp>
      <p:sp>
        <p:nvSpPr>
          <p:cNvPr id="4" name="Slide Number Placeholder 3">
            <a:extLst>
              <a:ext uri="{FF2B5EF4-FFF2-40B4-BE49-F238E27FC236}">
                <a16:creationId xmlns:a16="http://schemas.microsoft.com/office/drawing/2014/main" id="{719E5144-EB14-45B1-84C0-85E8E274442F}"/>
              </a:ext>
            </a:extLst>
          </p:cNvPr>
          <p:cNvSpPr>
            <a:spLocks noGrp="1"/>
          </p:cNvSpPr>
          <p:nvPr>
            <p:ph type="sldNum" sz="quarter" idx="11"/>
          </p:nvPr>
        </p:nvSpPr>
        <p:spPr/>
        <p:txBody>
          <a:bodyPr/>
          <a:lstStyle/>
          <a:p>
            <a:pPr>
              <a:defRPr/>
            </a:pPr>
            <a:fld id="{DB2CD222-6AD2-4E92-97F8-569B95AFE93E}" type="slidenum">
              <a:rPr lang="en-US" altLang="en-US" smtClean="0"/>
              <a:pPr>
                <a:defRPr/>
              </a:pPr>
              <a:t>41</a:t>
            </a:fld>
            <a:endParaRPr lang="en-US" altLang="en-US" dirty="0"/>
          </a:p>
        </p:txBody>
      </p:sp>
    </p:spTree>
    <p:extLst>
      <p:ext uri="{BB962C8B-B14F-4D97-AF65-F5344CB8AC3E}">
        <p14:creationId xmlns:p14="http://schemas.microsoft.com/office/powerpoint/2010/main" val="34878252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C462B-F445-4248-B0E2-1708760528FD}"/>
              </a:ext>
            </a:extLst>
          </p:cNvPr>
          <p:cNvSpPr>
            <a:spLocks noGrp="1"/>
          </p:cNvSpPr>
          <p:nvPr>
            <p:ph type="title"/>
          </p:nvPr>
        </p:nvSpPr>
        <p:spPr/>
        <p:txBody>
          <a:bodyPr/>
          <a:lstStyle/>
          <a:p>
            <a:r>
              <a:rPr lang="en-US" dirty="0"/>
              <a:t>Multi-criteria Options</a:t>
            </a:r>
          </a:p>
        </p:txBody>
      </p:sp>
      <p:sp>
        <p:nvSpPr>
          <p:cNvPr id="4" name="Slide Number Placeholder 3">
            <a:extLst>
              <a:ext uri="{FF2B5EF4-FFF2-40B4-BE49-F238E27FC236}">
                <a16:creationId xmlns:a16="http://schemas.microsoft.com/office/drawing/2014/main" id="{12B9172D-D2E3-488F-AD78-E2CAED540BB0}"/>
              </a:ext>
            </a:extLst>
          </p:cNvPr>
          <p:cNvSpPr>
            <a:spLocks noGrp="1"/>
          </p:cNvSpPr>
          <p:nvPr>
            <p:ph type="sldNum" sz="quarter" idx="11"/>
          </p:nvPr>
        </p:nvSpPr>
        <p:spPr/>
        <p:txBody>
          <a:bodyPr/>
          <a:lstStyle/>
          <a:p>
            <a:pPr>
              <a:defRPr/>
            </a:pPr>
            <a:fld id="{DB2CD222-6AD2-4E92-97F8-569B95AFE93E}" type="slidenum">
              <a:rPr lang="en-US" altLang="en-US" smtClean="0"/>
              <a:pPr>
                <a:defRPr/>
              </a:pPr>
              <a:t>42</a:t>
            </a:fld>
            <a:endParaRPr lang="en-US" altLang="en-US" dirty="0"/>
          </a:p>
        </p:txBody>
      </p:sp>
    </p:spTree>
    <p:extLst>
      <p:ext uri="{BB962C8B-B14F-4D97-AF65-F5344CB8AC3E}">
        <p14:creationId xmlns:p14="http://schemas.microsoft.com/office/powerpoint/2010/main" val="9091200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8ED05-D0F7-4843-877B-09FFFB99C727}"/>
              </a:ext>
            </a:extLst>
          </p:cNvPr>
          <p:cNvSpPr>
            <a:spLocks noGrp="1"/>
          </p:cNvSpPr>
          <p:nvPr>
            <p:ph type="title"/>
          </p:nvPr>
        </p:nvSpPr>
        <p:spPr>
          <a:xfrm>
            <a:off x="840317" y="365126"/>
            <a:ext cx="10515600" cy="1387474"/>
          </a:xfrm>
        </p:spPr>
        <p:txBody>
          <a:bodyPr/>
          <a:lstStyle/>
          <a:p>
            <a:r>
              <a:rPr lang="en-US" dirty="0"/>
              <a:t>Multi-Criteria Approaches for Consideration*</a:t>
            </a:r>
          </a:p>
        </p:txBody>
      </p:sp>
      <p:sp>
        <p:nvSpPr>
          <p:cNvPr id="3" name="Text Placeholder 2">
            <a:extLst>
              <a:ext uri="{FF2B5EF4-FFF2-40B4-BE49-F238E27FC236}">
                <a16:creationId xmlns:a16="http://schemas.microsoft.com/office/drawing/2014/main" id="{400284A2-0091-41D3-9D64-EDE63C85803F}"/>
              </a:ext>
            </a:extLst>
          </p:cNvPr>
          <p:cNvSpPr>
            <a:spLocks noGrp="1"/>
          </p:cNvSpPr>
          <p:nvPr>
            <p:ph type="body" idx="1"/>
          </p:nvPr>
        </p:nvSpPr>
        <p:spPr>
          <a:xfrm>
            <a:off x="916286" y="1681163"/>
            <a:ext cx="5158316" cy="452437"/>
          </a:xfrm>
        </p:spPr>
        <p:txBody>
          <a:bodyPr/>
          <a:lstStyle/>
          <a:p>
            <a:r>
              <a:rPr lang="en-US" sz="2800" dirty="0"/>
              <a:t>Core Options</a:t>
            </a:r>
          </a:p>
        </p:txBody>
      </p:sp>
      <p:sp>
        <p:nvSpPr>
          <p:cNvPr id="4" name="Content Placeholder 3">
            <a:extLst>
              <a:ext uri="{FF2B5EF4-FFF2-40B4-BE49-F238E27FC236}">
                <a16:creationId xmlns:a16="http://schemas.microsoft.com/office/drawing/2014/main" id="{7CC2CB5B-7898-4355-AFFC-573B133C0BB6}"/>
              </a:ext>
            </a:extLst>
          </p:cNvPr>
          <p:cNvSpPr>
            <a:spLocks noGrp="1"/>
          </p:cNvSpPr>
          <p:nvPr>
            <p:ph sz="half" idx="2"/>
          </p:nvPr>
        </p:nvSpPr>
        <p:spPr>
          <a:xfrm>
            <a:off x="861485" y="2362200"/>
            <a:ext cx="5158316" cy="1981200"/>
          </a:xfrm>
        </p:spPr>
        <p:txBody>
          <a:bodyPr/>
          <a:lstStyle/>
          <a:p>
            <a:pPr marL="457200" indent="-457200">
              <a:buFont typeface="+mj-lt"/>
              <a:buAutoNum type="alphaUcPeriod"/>
            </a:pPr>
            <a:r>
              <a:rPr lang="en-US" sz="2400" dirty="0"/>
              <a:t>Equitable chances alone</a:t>
            </a:r>
          </a:p>
          <a:p>
            <a:pPr marL="457200" indent="-457200">
              <a:buFont typeface="+mj-lt"/>
              <a:buAutoNum type="alphaUcPeriod"/>
            </a:pPr>
            <a:r>
              <a:rPr lang="en-US" sz="2400" dirty="0"/>
              <a:t>Clinician prognosis + equitable chances combination</a:t>
            </a:r>
          </a:p>
          <a:p>
            <a:pPr marL="457200" indent="-457200">
              <a:buFont typeface="+mj-lt"/>
              <a:buAutoNum type="alphaUcPeriod"/>
            </a:pPr>
            <a:r>
              <a:rPr lang="en-US" sz="2400" dirty="0"/>
              <a:t>SOFA/</a:t>
            </a:r>
            <a:r>
              <a:rPr lang="en-US" sz="2400" dirty="0" err="1"/>
              <a:t>mSOFA</a:t>
            </a:r>
            <a:r>
              <a:rPr lang="en-US" sz="2400" b="1" baseline="30000" dirty="0"/>
              <a:t>† </a:t>
            </a:r>
            <a:r>
              <a:rPr lang="en-US" sz="2400" baseline="30000" dirty="0"/>
              <a:t> </a:t>
            </a:r>
            <a:r>
              <a:rPr lang="en-US" sz="2400" dirty="0"/>
              <a:t>+ equitable chances combination</a:t>
            </a:r>
            <a:endParaRPr lang="en-US" sz="2400" baseline="30000" dirty="0"/>
          </a:p>
          <a:p>
            <a:endParaRPr lang="en-US" dirty="0"/>
          </a:p>
          <a:p>
            <a:pPr marL="0" indent="0">
              <a:buNone/>
            </a:pPr>
            <a:endParaRPr lang="en-US" dirty="0"/>
          </a:p>
        </p:txBody>
      </p:sp>
      <p:sp>
        <p:nvSpPr>
          <p:cNvPr id="5" name="Text Placeholder 4">
            <a:extLst>
              <a:ext uri="{FF2B5EF4-FFF2-40B4-BE49-F238E27FC236}">
                <a16:creationId xmlns:a16="http://schemas.microsoft.com/office/drawing/2014/main" id="{6D53E4E2-F378-48C9-9BC3-E8978386E823}"/>
              </a:ext>
            </a:extLst>
          </p:cNvPr>
          <p:cNvSpPr>
            <a:spLocks noGrp="1"/>
          </p:cNvSpPr>
          <p:nvPr>
            <p:ph type="body" sz="quarter" idx="3"/>
          </p:nvPr>
        </p:nvSpPr>
        <p:spPr>
          <a:xfrm>
            <a:off x="6172200" y="1604963"/>
            <a:ext cx="5638800" cy="528637"/>
          </a:xfrm>
        </p:spPr>
        <p:txBody>
          <a:bodyPr/>
          <a:lstStyle/>
          <a:p>
            <a:r>
              <a:rPr lang="en-US" sz="2800" dirty="0"/>
              <a:t>Additional Stage or Tiebreaker</a:t>
            </a:r>
          </a:p>
        </p:txBody>
      </p:sp>
      <p:sp>
        <p:nvSpPr>
          <p:cNvPr id="6" name="Content Placeholder 5">
            <a:extLst>
              <a:ext uri="{FF2B5EF4-FFF2-40B4-BE49-F238E27FC236}">
                <a16:creationId xmlns:a16="http://schemas.microsoft.com/office/drawing/2014/main" id="{F1EE5C59-029A-40CA-AC07-84F490E358A4}"/>
              </a:ext>
            </a:extLst>
          </p:cNvPr>
          <p:cNvSpPr>
            <a:spLocks noGrp="1"/>
          </p:cNvSpPr>
          <p:nvPr>
            <p:ph sz="quarter" idx="4"/>
          </p:nvPr>
        </p:nvSpPr>
        <p:spPr>
          <a:xfrm>
            <a:off x="6113368" y="2335212"/>
            <a:ext cx="5183717" cy="3684588"/>
          </a:xfrm>
        </p:spPr>
        <p:txBody>
          <a:bodyPr/>
          <a:lstStyle/>
          <a:p>
            <a:pPr marL="457200" indent="-457200">
              <a:buFont typeface="+mj-lt"/>
              <a:buAutoNum type="alphaUcPeriod" startAt="4"/>
            </a:pPr>
            <a:r>
              <a:rPr lang="en-US" sz="2400" dirty="0"/>
              <a:t>Essential worker (added to disadvantage index)</a:t>
            </a:r>
          </a:p>
          <a:p>
            <a:pPr marL="457200" indent="-457200">
              <a:buFont typeface="+mj-lt"/>
              <a:buAutoNum type="alphaUcPeriod" startAt="4"/>
            </a:pPr>
            <a:r>
              <a:rPr lang="en-US" sz="2400" dirty="0"/>
              <a:t>Essential worker priority</a:t>
            </a:r>
          </a:p>
          <a:p>
            <a:pPr marL="457200" indent="-457200">
              <a:buFont typeface="+mj-lt"/>
              <a:buAutoNum type="alphaUcPeriod" startAt="4"/>
            </a:pPr>
            <a:r>
              <a:rPr lang="en-US" sz="2400" dirty="0"/>
              <a:t>Multiplier effect </a:t>
            </a:r>
          </a:p>
          <a:p>
            <a:pPr marL="457200" indent="-457200">
              <a:buFont typeface="+mj-lt"/>
              <a:buAutoNum type="alphaUcPeriod" startAt="4"/>
            </a:pPr>
            <a:r>
              <a:rPr lang="en-US" sz="2400" dirty="0"/>
              <a:t>Life cycle</a:t>
            </a:r>
            <a:r>
              <a:rPr lang="en-US" sz="2400" b="1" baseline="30000" dirty="0"/>
              <a:t>†</a:t>
            </a:r>
            <a:r>
              <a:rPr lang="en-US" sz="2400" baseline="30000" dirty="0"/>
              <a:t> </a:t>
            </a:r>
            <a:endParaRPr lang="en-US" sz="2400" dirty="0"/>
          </a:p>
          <a:p>
            <a:pPr marL="0" indent="0">
              <a:buNone/>
            </a:pPr>
            <a:endParaRPr lang="en-US" i="1" strike="sngStrike" dirty="0"/>
          </a:p>
          <a:p>
            <a:endParaRPr lang="en-US" dirty="0"/>
          </a:p>
          <a:p>
            <a:endParaRPr lang="en-US" dirty="0"/>
          </a:p>
        </p:txBody>
      </p:sp>
      <p:sp>
        <p:nvSpPr>
          <p:cNvPr id="7" name="Slide Number Placeholder 6">
            <a:extLst>
              <a:ext uri="{FF2B5EF4-FFF2-40B4-BE49-F238E27FC236}">
                <a16:creationId xmlns:a16="http://schemas.microsoft.com/office/drawing/2014/main" id="{B0362B61-A725-4B4C-A12A-EAE81136F9FC}"/>
              </a:ext>
            </a:extLst>
          </p:cNvPr>
          <p:cNvSpPr>
            <a:spLocks noGrp="1"/>
          </p:cNvSpPr>
          <p:nvPr>
            <p:ph type="sldNum" sz="quarter" idx="11"/>
          </p:nvPr>
        </p:nvSpPr>
        <p:spPr/>
        <p:txBody>
          <a:bodyPr/>
          <a:lstStyle/>
          <a:p>
            <a:pPr>
              <a:defRPr/>
            </a:pPr>
            <a:fld id="{11A11E2D-1921-40FD-8943-70229D7FC9E7}" type="slidenum">
              <a:rPr lang="en-US" altLang="en-US" smtClean="0"/>
              <a:pPr>
                <a:defRPr/>
              </a:pPr>
              <a:t>43</a:t>
            </a:fld>
            <a:endParaRPr lang="en-US" altLang="en-US" dirty="0"/>
          </a:p>
        </p:txBody>
      </p:sp>
      <p:sp>
        <p:nvSpPr>
          <p:cNvPr id="8" name="TextBox 7">
            <a:extLst>
              <a:ext uri="{FF2B5EF4-FFF2-40B4-BE49-F238E27FC236}">
                <a16:creationId xmlns:a16="http://schemas.microsoft.com/office/drawing/2014/main" id="{48AE82B1-9BAF-4335-A24B-B91544B3ED37}"/>
              </a:ext>
            </a:extLst>
          </p:cNvPr>
          <p:cNvSpPr txBox="1"/>
          <p:nvPr/>
        </p:nvSpPr>
        <p:spPr>
          <a:xfrm>
            <a:off x="916286" y="5181600"/>
            <a:ext cx="9218314" cy="1323439"/>
          </a:xfrm>
          <a:prstGeom prst="rect">
            <a:avLst/>
          </a:prstGeom>
          <a:noFill/>
        </p:spPr>
        <p:txBody>
          <a:bodyPr wrap="square" rtlCol="0">
            <a:spAutoFit/>
          </a:bodyPr>
          <a:lstStyle/>
          <a:p>
            <a:pPr marL="0" indent="0">
              <a:buNone/>
            </a:pPr>
            <a:r>
              <a:rPr lang="en-US" dirty="0">
                <a:solidFill>
                  <a:srgbClr val="005595"/>
                </a:solidFill>
                <a:latin typeface="+mn-lt"/>
              </a:rPr>
              <a:t>*Based on ORAAC Triage Approaches Subcommittee discussion</a:t>
            </a:r>
          </a:p>
          <a:p>
            <a:pPr marL="0" indent="0">
              <a:buNone/>
            </a:pPr>
            <a:endParaRPr lang="en-US" sz="800" dirty="0">
              <a:solidFill>
                <a:srgbClr val="005595"/>
              </a:solidFill>
              <a:latin typeface="+mn-lt"/>
            </a:endParaRPr>
          </a:p>
          <a:p>
            <a:pPr marL="0" indent="0">
              <a:buNone/>
            </a:pPr>
            <a:r>
              <a:rPr lang="en-US" b="1" baseline="30000" dirty="0">
                <a:solidFill>
                  <a:srgbClr val="005595"/>
                </a:solidFill>
                <a:latin typeface="+mn-lt"/>
              </a:rPr>
              <a:t>†</a:t>
            </a:r>
            <a:r>
              <a:rPr lang="en-US" b="1" dirty="0">
                <a:solidFill>
                  <a:srgbClr val="005595"/>
                </a:solidFill>
                <a:latin typeface="+mn-lt"/>
              </a:rPr>
              <a:t>OHA has significant concerns with continuing to use or using these options</a:t>
            </a:r>
          </a:p>
        </p:txBody>
      </p:sp>
    </p:spTree>
    <p:extLst>
      <p:ext uri="{BB962C8B-B14F-4D97-AF65-F5344CB8AC3E}">
        <p14:creationId xmlns:p14="http://schemas.microsoft.com/office/powerpoint/2010/main" val="7344314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7B5BC-4A44-4357-B875-C0510796A4F3}"/>
              </a:ext>
            </a:extLst>
          </p:cNvPr>
          <p:cNvSpPr>
            <a:spLocks noGrp="1"/>
          </p:cNvSpPr>
          <p:nvPr>
            <p:ph type="title"/>
          </p:nvPr>
        </p:nvSpPr>
        <p:spPr/>
        <p:txBody>
          <a:bodyPr/>
          <a:lstStyle/>
          <a:p>
            <a:r>
              <a:rPr lang="en-US" sz="3200" dirty="0"/>
              <a:t>Option A:</a:t>
            </a:r>
            <a:br>
              <a:rPr lang="en-US" sz="3200" dirty="0"/>
            </a:br>
            <a:r>
              <a:rPr lang="en-US" sz="3200" dirty="0"/>
              <a:t>Equitable Chances Only </a:t>
            </a:r>
            <a:r>
              <a:rPr lang="en-US" sz="3200" b="0" dirty="0"/>
              <a:t>(No Survivability Prognosis*)</a:t>
            </a:r>
          </a:p>
        </p:txBody>
      </p:sp>
      <p:sp>
        <p:nvSpPr>
          <p:cNvPr id="7" name="Content Placeholder 6">
            <a:extLst>
              <a:ext uri="{FF2B5EF4-FFF2-40B4-BE49-F238E27FC236}">
                <a16:creationId xmlns:a16="http://schemas.microsoft.com/office/drawing/2014/main" id="{9AC7F239-5F22-40A3-A712-8D204F6E9638}"/>
              </a:ext>
            </a:extLst>
          </p:cNvPr>
          <p:cNvSpPr>
            <a:spLocks noGrp="1"/>
          </p:cNvSpPr>
          <p:nvPr>
            <p:ph idx="1"/>
          </p:nvPr>
        </p:nvSpPr>
        <p:spPr>
          <a:xfrm>
            <a:off x="609600" y="1524000"/>
            <a:ext cx="10972800" cy="3657600"/>
          </a:xfrm>
        </p:spPr>
        <p:txBody>
          <a:bodyPr/>
          <a:lstStyle/>
          <a:p>
            <a:pPr marL="0" indent="0">
              <a:buNone/>
            </a:pPr>
            <a:r>
              <a:rPr lang="en-US" sz="2800" dirty="0">
                <a:latin typeface="Calibri" panose="020F0502020204030204" pitchFamily="34" charset="0"/>
                <a:cs typeface="Calibri" panose="020F0502020204030204" pitchFamily="34" charset="0"/>
              </a:rPr>
              <a:t>Priority for needed, scarce resource based on Equitable Chances criterion</a:t>
            </a:r>
          </a:p>
          <a:p>
            <a:r>
              <a:rPr lang="en-US" sz="2800" dirty="0">
                <a:latin typeface="Calibri" panose="020F0502020204030204" pitchFamily="34" charset="0"/>
                <a:cs typeface="Calibri" panose="020F0502020204030204" pitchFamily="34" charset="0"/>
              </a:rPr>
              <a:t>Identify home address or determine if houseless</a:t>
            </a:r>
          </a:p>
          <a:p>
            <a:r>
              <a:rPr lang="en-US" sz="2800" dirty="0">
                <a:latin typeface="Calibri" panose="020F0502020204030204" pitchFamily="34" charset="0"/>
                <a:cs typeface="Calibri" panose="020F0502020204030204" pitchFamily="34" charset="0"/>
              </a:rPr>
              <a:t>Assign disadvantage score (e.g., 0-10) </a:t>
            </a:r>
          </a:p>
          <a:p>
            <a:r>
              <a:rPr lang="en-US" sz="2800" dirty="0">
                <a:latin typeface="Calibri" panose="020F0502020204030204" pitchFamily="34" charset="0"/>
                <a:cs typeface="Calibri" panose="020F0502020204030204" pitchFamily="34" charset="0"/>
              </a:rPr>
              <a:t>Add pre-determined weighting based on that score</a:t>
            </a:r>
          </a:p>
          <a:p>
            <a:r>
              <a:rPr lang="en-US" sz="2800" dirty="0">
                <a:latin typeface="Calibri" panose="020F0502020204030204" pitchFamily="34" charset="0"/>
                <a:cs typeface="Calibri" panose="020F0502020204030204" pitchFamily="34" charset="0"/>
              </a:rPr>
              <a:t>Randomization with equitable chances weighting among all patients needing resource</a:t>
            </a:r>
          </a:p>
          <a:p>
            <a:r>
              <a:rPr lang="en-US" sz="2800" dirty="0">
                <a:latin typeface="Calibri" panose="020F0502020204030204" pitchFamily="34" charset="0"/>
                <a:cs typeface="Calibri" panose="020F0502020204030204" pitchFamily="34" charset="0"/>
              </a:rPr>
              <a:t>Results in priority order for each patient needing resource</a:t>
            </a:r>
          </a:p>
          <a:p>
            <a:pPr marL="0" indent="0">
              <a:buNone/>
            </a:pPr>
            <a:endParaRPr lang="en-US" sz="2000" dirty="0">
              <a:latin typeface="Calibri" panose="020F0502020204030204" pitchFamily="34" charset="0"/>
              <a:cs typeface="Calibri" panose="020F0502020204030204" pitchFamily="34" charset="0"/>
            </a:endParaRPr>
          </a:p>
          <a:p>
            <a:pPr marL="0" indent="0">
              <a:buNone/>
            </a:pPr>
            <a:r>
              <a:rPr lang="en-US" sz="2400" i="1" dirty="0">
                <a:latin typeface="Calibri" panose="020F0502020204030204" pitchFamily="34" charset="0"/>
                <a:cs typeface="Calibri" panose="020F0502020204030204" pitchFamily="34" charset="0"/>
              </a:rPr>
              <a:t>*</a:t>
            </a:r>
            <a:r>
              <a:rPr lang="en-US" sz="2400" dirty="0">
                <a:latin typeface="Calibri" panose="020F0502020204030204" pitchFamily="34" charset="0"/>
                <a:cs typeface="Calibri" panose="020F0502020204030204" pitchFamily="34" charset="0"/>
              </a:rPr>
              <a:t>Could consider adding some survivability consideration (such as giving secondary priority to patients whose death is imminent)</a:t>
            </a:r>
            <a:endParaRPr lang="en-US" sz="2400" dirty="0"/>
          </a:p>
        </p:txBody>
      </p:sp>
      <p:sp>
        <p:nvSpPr>
          <p:cNvPr id="4" name="Slide Number Placeholder 3">
            <a:extLst>
              <a:ext uri="{FF2B5EF4-FFF2-40B4-BE49-F238E27FC236}">
                <a16:creationId xmlns:a16="http://schemas.microsoft.com/office/drawing/2014/main" id="{894B46ED-7CAF-4E14-8E33-CCA266699288}"/>
              </a:ext>
            </a:extLst>
          </p:cNvPr>
          <p:cNvSpPr>
            <a:spLocks noGrp="1"/>
          </p:cNvSpPr>
          <p:nvPr>
            <p:ph type="sldNum" sz="quarter" idx="11"/>
          </p:nvPr>
        </p:nvSpPr>
        <p:spPr/>
        <p:txBody>
          <a:bodyPr/>
          <a:lstStyle/>
          <a:p>
            <a:pPr>
              <a:defRPr/>
            </a:pPr>
            <a:fld id="{678D0E47-2870-4D7F-9E5B-E656D1108487}" type="slidenum">
              <a:rPr lang="en-US" altLang="en-US" smtClean="0"/>
              <a:pPr>
                <a:defRPr/>
              </a:pPr>
              <a:t>44</a:t>
            </a:fld>
            <a:endParaRPr lang="en-US" altLang="en-US" dirty="0"/>
          </a:p>
        </p:txBody>
      </p:sp>
    </p:spTree>
    <p:extLst>
      <p:ext uri="{BB962C8B-B14F-4D97-AF65-F5344CB8AC3E}">
        <p14:creationId xmlns:p14="http://schemas.microsoft.com/office/powerpoint/2010/main" val="20499320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4DC11-D46B-42FC-B674-CA8D12987D1F}"/>
              </a:ext>
            </a:extLst>
          </p:cNvPr>
          <p:cNvSpPr>
            <a:spLocks noGrp="1"/>
          </p:cNvSpPr>
          <p:nvPr>
            <p:ph type="title"/>
          </p:nvPr>
        </p:nvSpPr>
        <p:spPr/>
        <p:txBody>
          <a:bodyPr/>
          <a:lstStyle/>
          <a:p>
            <a:r>
              <a:rPr lang="en-US" sz="3200" dirty="0"/>
              <a:t>Option B: </a:t>
            </a:r>
            <a:br>
              <a:rPr lang="en-US" dirty="0"/>
            </a:br>
            <a:r>
              <a:rPr lang="en-US" sz="3200" dirty="0"/>
              <a:t>Clinician Prognosis + Equitable Chances</a:t>
            </a:r>
          </a:p>
        </p:txBody>
      </p:sp>
      <p:sp>
        <p:nvSpPr>
          <p:cNvPr id="4" name="Slide Number Placeholder 3">
            <a:extLst>
              <a:ext uri="{FF2B5EF4-FFF2-40B4-BE49-F238E27FC236}">
                <a16:creationId xmlns:a16="http://schemas.microsoft.com/office/drawing/2014/main" id="{1A5BD3B9-EB94-4957-BDA0-1B024BFD170C}"/>
              </a:ext>
            </a:extLst>
          </p:cNvPr>
          <p:cNvSpPr>
            <a:spLocks noGrp="1"/>
          </p:cNvSpPr>
          <p:nvPr>
            <p:ph type="sldNum" sz="quarter" idx="11"/>
          </p:nvPr>
        </p:nvSpPr>
        <p:spPr/>
        <p:txBody>
          <a:bodyPr/>
          <a:lstStyle/>
          <a:p>
            <a:pPr>
              <a:defRPr/>
            </a:pPr>
            <a:fld id="{678D0E47-2870-4D7F-9E5B-E656D1108487}" type="slidenum">
              <a:rPr lang="en-US" altLang="en-US" smtClean="0"/>
              <a:pPr>
                <a:defRPr/>
              </a:pPr>
              <a:t>45</a:t>
            </a:fld>
            <a:endParaRPr lang="en-US" altLang="en-US" dirty="0"/>
          </a:p>
        </p:txBody>
      </p:sp>
      <p:sp>
        <p:nvSpPr>
          <p:cNvPr id="10" name="Content Placeholder 9">
            <a:extLst>
              <a:ext uri="{FF2B5EF4-FFF2-40B4-BE49-F238E27FC236}">
                <a16:creationId xmlns:a16="http://schemas.microsoft.com/office/drawing/2014/main" id="{E1E8A600-1E78-4CAF-BBA5-7D79F78F217A}"/>
              </a:ext>
            </a:extLst>
          </p:cNvPr>
          <p:cNvSpPr>
            <a:spLocks noGrp="1"/>
          </p:cNvSpPr>
          <p:nvPr>
            <p:ph idx="1"/>
          </p:nvPr>
        </p:nvSpPr>
        <p:spPr>
          <a:xfrm>
            <a:off x="685800" y="1600200"/>
            <a:ext cx="10896600" cy="2743200"/>
          </a:xfrm>
        </p:spPr>
        <p:txBody>
          <a:bodyPr/>
          <a:lstStyle/>
          <a:p>
            <a:r>
              <a:rPr lang="en-US" sz="2800" b="1" dirty="0">
                <a:latin typeface="Calibri" panose="020F0502020204030204" pitchFamily="34" charset="0"/>
                <a:cs typeface="Calibri" panose="020F0502020204030204" pitchFamily="34" charset="0"/>
              </a:rPr>
              <a:t>Step 1</a:t>
            </a:r>
            <a:r>
              <a:rPr lang="en-US" sz="2800" dirty="0">
                <a:latin typeface="Calibri" panose="020F0502020204030204" pitchFamily="34" charset="0"/>
                <a:cs typeface="Calibri" panose="020F0502020204030204" pitchFamily="34" charset="0"/>
              </a:rPr>
              <a:t>: Triage Team determines prognosis for survival to hospital discharge for all patients needing resource in order to determine initial priority groupings:</a:t>
            </a:r>
          </a:p>
          <a:p>
            <a:endParaRPr lang="en-US" sz="800" dirty="0">
              <a:latin typeface="Calibri" panose="020F0502020204030204" pitchFamily="34" charset="0"/>
              <a:cs typeface="Calibri" panose="020F0502020204030204" pitchFamily="34" charset="0"/>
            </a:endParaRPr>
          </a:p>
          <a:p>
            <a:pPr marL="0" indent="0">
              <a:buNone/>
            </a:pPr>
            <a:endParaRPr lang="en-US" sz="2800" dirty="0">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a:p>
            <a:r>
              <a:rPr lang="en-US" sz="2800" b="1" dirty="0">
                <a:latin typeface="Calibri" panose="020F0502020204030204" pitchFamily="34" charset="0"/>
                <a:cs typeface="Calibri" panose="020F0502020204030204" pitchFamily="34" charset="0"/>
              </a:rPr>
              <a:t>Step 2</a:t>
            </a:r>
            <a:r>
              <a:rPr lang="en-US" sz="2800" dirty="0">
                <a:latin typeface="Calibri" panose="020F0502020204030204" pitchFamily="34" charset="0"/>
                <a:cs typeface="Calibri" panose="020F0502020204030204" pitchFamily="34" charset="0"/>
              </a:rPr>
              <a:t>: Starting with Group 1, distribute resource by equitable chances (weighted randomization) if not enough resource to serve full group; move to next group</a:t>
            </a:r>
          </a:p>
        </p:txBody>
      </p:sp>
      <p:graphicFrame>
        <p:nvGraphicFramePr>
          <p:cNvPr id="11" name="Table 8">
            <a:extLst>
              <a:ext uri="{FF2B5EF4-FFF2-40B4-BE49-F238E27FC236}">
                <a16:creationId xmlns:a16="http://schemas.microsoft.com/office/drawing/2014/main" id="{4B0FF118-39F3-47BE-9E28-15C205188818}"/>
              </a:ext>
            </a:extLst>
          </p:cNvPr>
          <p:cNvGraphicFramePr>
            <a:graphicFrameLocks/>
          </p:cNvGraphicFramePr>
          <p:nvPr>
            <p:extLst>
              <p:ext uri="{D42A27DB-BD31-4B8C-83A1-F6EECF244321}">
                <p14:modId xmlns:p14="http://schemas.microsoft.com/office/powerpoint/2010/main" val="875814252"/>
              </p:ext>
            </p:extLst>
          </p:nvPr>
        </p:nvGraphicFramePr>
        <p:xfrm>
          <a:off x="647160" y="3032760"/>
          <a:ext cx="10935240" cy="1463040"/>
        </p:xfrm>
        <a:graphic>
          <a:graphicData uri="http://schemas.openxmlformats.org/drawingml/2006/table">
            <a:tbl>
              <a:tblPr firstRow="1" bandRow="1">
                <a:tableStyleId>{21E4AEA4-8DFA-4A89-87EB-49C32662AFE0}</a:tableStyleId>
              </a:tblPr>
              <a:tblGrid>
                <a:gridCol w="3645080">
                  <a:extLst>
                    <a:ext uri="{9D8B030D-6E8A-4147-A177-3AD203B41FA5}">
                      <a16:colId xmlns:a16="http://schemas.microsoft.com/office/drawing/2014/main" val="3796861523"/>
                    </a:ext>
                  </a:extLst>
                </a:gridCol>
                <a:gridCol w="3645080">
                  <a:extLst>
                    <a:ext uri="{9D8B030D-6E8A-4147-A177-3AD203B41FA5}">
                      <a16:colId xmlns:a16="http://schemas.microsoft.com/office/drawing/2014/main" val="842303997"/>
                    </a:ext>
                  </a:extLst>
                </a:gridCol>
                <a:gridCol w="3645080">
                  <a:extLst>
                    <a:ext uri="{9D8B030D-6E8A-4147-A177-3AD203B41FA5}">
                      <a16:colId xmlns:a16="http://schemas.microsoft.com/office/drawing/2014/main" val="691381730"/>
                    </a:ext>
                  </a:extLst>
                </a:gridCol>
              </a:tblGrid>
              <a:tr h="447491">
                <a:tc>
                  <a:txBody>
                    <a:bodyPr/>
                    <a:lstStyle/>
                    <a:p>
                      <a:pPr algn="ctr"/>
                      <a:r>
                        <a:rPr lang="en-US" sz="2800" dirty="0">
                          <a:latin typeface="Calibri" panose="020F0502020204030204" pitchFamily="34" charset="0"/>
                          <a:cs typeface="Calibri" panose="020F0502020204030204" pitchFamily="34" charset="0"/>
                        </a:rPr>
                        <a:t>Priority Group 1</a:t>
                      </a:r>
                    </a:p>
                  </a:txBody>
                  <a:tcPr marL="91665" marR="91665">
                    <a:solidFill>
                      <a:srgbClr val="005595"/>
                    </a:solidFill>
                  </a:tcPr>
                </a:tc>
                <a:tc>
                  <a:txBody>
                    <a:bodyPr/>
                    <a:lstStyle/>
                    <a:p>
                      <a:pPr algn="ctr"/>
                      <a:r>
                        <a:rPr lang="en-US" sz="2800" dirty="0">
                          <a:latin typeface="Calibri" panose="020F0502020204030204" pitchFamily="34" charset="0"/>
                          <a:cs typeface="Calibri" panose="020F0502020204030204" pitchFamily="34" charset="0"/>
                        </a:rPr>
                        <a:t>Priority Group 2</a:t>
                      </a:r>
                    </a:p>
                  </a:txBody>
                  <a:tcPr marL="91665" marR="91665">
                    <a:solidFill>
                      <a:srgbClr val="005595"/>
                    </a:solidFill>
                  </a:tcPr>
                </a:tc>
                <a:tc>
                  <a:txBody>
                    <a:bodyPr/>
                    <a:lstStyle/>
                    <a:p>
                      <a:pPr algn="ctr"/>
                      <a:r>
                        <a:rPr lang="en-US" sz="2800" dirty="0">
                          <a:latin typeface="Calibri" panose="020F0502020204030204" pitchFamily="34" charset="0"/>
                          <a:cs typeface="Calibri" panose="020F0502020204030204" pitchFamily="34" charset="0"/>
                        </a:rPr>
                        <a:t>Priority Group 3</a:t>
                      </a:r>
                    </a:p>
                  </a:txBody>
                  <a:tcPr marL="91665" marR="91665">
                    <a:solidFill>
                      <a:srgbClr val="005595"/>
                    </a:solidFill>
                  </a:tcPr>
                </a:tc>
                <a:extLst>
                  <a:ext uri="{0D108BD9-81ED-4DB2-BD59-A6C34878D82A}">
                    <a16:rowId xmlns:a16="http://schemas.microsoft.com/office/drawing/2014/main" val="912228368"/>
                  </a:ext>
                </a:extLst>
              </a:tr>
              <a:tr h="792551">
                <a:tc>
                  <a:txBody>
                    <a:bodyPr/>
                    <a:lstStyle/>
                    <a:p>
                      <a:pPr algn="ctr"/>
                      <a:r>
                        <a:rPr lang="en-US" sz="2800" b="1" dirty="0">
                          <a:solidFill>
                            <a:srgbClr val="005595"/>
                          </a:solidFill>
                          <a:latin typeface="Calibri" panose="020F0502020204030204" pitchFamily="34" charset="0"/>
                          <a:cs typeface="Calibri" panose="020F0502020204030204" pitchFamily="34" charset="0"/>
                        </a:rPr>
                        <a:t>≥ 90% chance of hospital survival</a:t>
                      </a:r>
                    </a:p>
                  </a:txBody>
                  <a:tcPr marL="91665" marR="91665"/>
                </a:tc>
                <a:tc>
                  <a:txBody>
                    <a:bodyPr/>
                    <a:lstStyle/>
                    <a:p>
                      <a:pPr algn="ctr"/>
                      <a:r>
                        <a:rPr lang="en-US" sz="2800" b="1" dirty="0">
                          <a:solidFill>
                            <a:srgbClr val="005595"/>
                          </a:solidFill>
                          <a:latin typeface="Calibri" panose="020F0502020204030204" pitchFamily="34" charset="0"/>
                          <a:cs typeface="Calibri" panose="020F0502020204030204" pitchFamily="34" charset="0"/>
                        </a:rPr>
                        <a:t>all others </a:t>
                      </a:r>
                      <a:r>
                        <a:rPr lang="en-US" sz="2800" b="0" dirty="0">
                          <a:solidFill>
                            <a:srgbClr val="005595"/>
                          </a:solidFill>
                          <a:latin typeface="Calibri" panose="020F0502020204030204" pitchFamily="34" charset="0"/>
                          <a:cs typeface="Calibri" panose="020F0502020204030204" pitchFamily="34" charset="0"/>
                        </a:rPr>
                        <a:t>(e.g., 11-89% chance survival)</a:t>
                      </a:r>
                    </a:p>
                  </a:txBody>
                  <a:tcPr marL="91665" marR="91665"/>
                </a:tc>
                <a:tc>
                  <a:txBody>
                    <a:bodyPr/>
                    <a:lstStyle/>
                    <a:p>
                      <a:pPr algn="ctr"/>
                      <a:r>
                        <a:rPr lang="en-US" sz="2800" b="1" kern="1200" dirty="0">
                          <a:solidFill>
                            <a:srgbClr val="005595"/>
                          </a:solidFill>
                          <a:latin typeface="Calibri" panose="020F0502020204030204" pitchFamily="34" charset="0"/>
                          <a:ea typeface="+mn-ea"/>
                          <a:cs typeface="Calibri" panose="020F0502020204030204" pitchFamily="34" charset="0"/>
                        </a:rPr>
                        <a:t>≤ </a:t>
                      </a:r>
                      <a:r>
                        <a:rPr lang="en-US" sz="2800" b="1" dirty="0">
                          <a:solidFill>
                            <a:srgbClr val="005595"/>
                          </a:solidFill>
                          <a:latin typeface="Calibri" panose="020F0502020204030204" pitchFamily="34" charset="0"/>
                          <a:cs typeface="Calibri" panose="020F0502020204030204" pitchFamily="34" charset="0"/>
                        </a:rPr>
                        <a:t>10% chance of hospital survival</a:t>
                      </a:r>
                    </a:p>
                  </a:txBody>
                  <a:tcPr marL="91665" marR="91665"/>
                </a:tc>
                <a:extLst>
                  <a:ext uri="{0D108BD9-81ED-4DB2-BD59-A6C34878D82A}">
                    <a16:rowId xmlns:a16="http://schemas.microsoft.com/office/drawing/2014/main" val="1088254109"/>
                  </a:ext>
                </a:extLst>
              </a:tr>
            </a:tbl>
          </a:graphicData>
        </a:graphic>
      </p:graphicFrame>
    </p:spTree>
    <p:extLst>
      <p:ext uri="{BB962C8B-B14F-4D97-AF65-F5344CB8AC3E}">
        <p14:creationId xmlns:p14="http://schemas.microsoft.com/office/powerpoint/2010/main" val="36578515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4DC11-D46B-42FC-B674-CA8D12987D1F}"/>
              </a:ext>
            </a:extLst>
          </p:cNvPr>
          <p:cNvSpPr>
            <a:spLocks noGrp="1"/>
          </p:cNvSpPr>
          <p:nvPr>
            <p:ph type="title"/>
          </p:nvPr>
        </p:nvSpPr>
        <p:spPr>
          <a:xfrm>
            <a:off x="559558" y="274638"/>
            <a:ext cx="11022842" cy="1124258"/>
          </a:xfrm>
        </p:spPr>
        <p:txBody>
          <a:bodyPr/>
          <a:lstStyle/>
          <a:p>
            <a:r>
              <a:rPr lang="en-US" sz="3200" dirty="0"/>
              <a:t>Option C: </a:t>
            </a:r>
            <a:br>
              <a:rPr lang="en-US" sz="3200" dirty="0"/>
            </a:br>
            <a:r>
              <a:rPr lang="en-US" sz="3200" dirty="0"/>
              <a:t>SOFA/</a:t>
            </a:r>
            <a:r>
              <a:rPr lang="en-US" sz="3200" dirty="0" err="1"/>
              <a:t>mSOFA</a:t>
            </a:r>
            <a:r>
              <a:rPr lang="en-US" sz="3200" baseline="30000" dirty="0">
                <a:latin typeface="Calibri" panose="020F0502020204030204" pitchFamily="34" charset="0"/>
                <a:cs typeface="Calibri" panose="020F0502020204030204" pitchFamily="34" charset="0"/>
              </a:rPr>
              <a:t> †</a:t>
            </a:r>
            <a:r>
              <a:rPr lang="en-US" sz="3200" dirty="0"/>
              <a:t> + Equitable Chances</a:t>
            </a:r>
          </a:p>
        </p:txBody>
      </p:sp>
      <p:sp>
        <p:nvSpPr>
          <p:cNvPr id="4" name="Slide Number Placeholder 3">
            <a:extLst>
              <a:ext uri="{FF2B5EF4-FFF2-40B4-BE49-F238E27FC236}">
                <a16:creationId xmlns:a16="http://schemas.microsoft.com/office/drawing/2014/main" id="{1A5BD3B9-EB94-4957-BDA0-1B024BFD170C}"/>
              </a:ext>
            </a:extLst>
          </p:cNvPr>
          <p:cNvSpPr>
            <a:spLocks noGrp="1"/>
          </p:cNvSpPr>
          <p:nvPr>
            <p:ph type="sldNum" sz="quarter" idx="11"/>
          </p:nvPr>
        </p:nvSpPr>
        <p:spPr/>
        <p:txBody>
          <a:bodyPr/>
          <a:lstStyle/>
          <a:p>
            <a:pPr>
              <a:defRPr/>
            </a:pPr>
            <a:fld id="{678D0E47-2870-4D7F-9E5B-E656D1108487}" type="slidenum">
              <a:rPr lang="en-US" altLang="en-US" smtClean="0"/>
              <a:pPr>
                <a:defRPr/>
              </a:pPr>
              <a:t>46</a:t>
            </a:fld>
            <a:endParaRPr lang="en-US" altLang="en-US" dirty="0"/>
          </a:p>
        </p:txBody>
      </p:sp>
      <p:sp>
        <p:nvSpPr>
          <p:cNvPr id="10" name="Content Placeholder 9">
            <a:extLst>
              <a:ext uri="{FF2B5EF4-FFF2-40B4-BE49-F238E27FC236}">
                <a16:creationId xmlns:a16="http://schemas.microsoft.com/office/drawing/2014/main" id="{E1E8A600-1E78-4CAF-BBA5-7D79F78F217A}"/>
              </a:ext>
            </a:extLst>
          </p:cNvPr>
          <p:cNvSpPr>
            <a:spLocks noGrp="1"/>
          </p:cNvSpPr>
          <p:nvPr>
            <p:ph idx="1"/>
          </p:nvPr>
        </p:nvSpPr>
        <p:spPr>
          <a:xfrm>
            <a:off x="685800" y="1524000"/>
            <a:ext cx="10896600" cy="2743200"/>
          </a:xfrm>
        </p:spPr>
        <p:txBody>
          <a:bodyPr/>
          <a:lstStyle/>
          <a:p>
            <a:r>
              <a:rPr lang="en-US" sz="2800" b="1" dirty="0">
                <a:latin typeface="Calibri" panose="020F0502020204030204" pitchFamily="34" charset="0"/>
                <a:cs typeface="Calibri" panose="020F0502020204030204" pitchFamily="34" charset="0"/>
              </a:rPr>
              <a:t>Step 1</a:t>
            </a:r>
            <a:r>
              <a:rPr lang="en-US" sz="2800" dirty="0">
                <a:latin typeface="Calibri" panose="020F0502020204030204" pitchFamily="34" charset="0"/>
                <a:cs typeface="Calibri" panose="020F0502020204030204" pitchFamily="34" charset="0"/>
              </a:rPr>
              <a:t>: Triage Team applies SOFA/</a:t>
            </a:r>
            <a:r>
              <a:rPr lang="en-US" sz="2800" dirty="0" err="1">
                <a:latin typeface="Calibri" panose="020F0502020204030204" pitchFamily="34" charset="0"/>
                <a:cs typeface="Calibri" panose="020F0502020204030204" pitchFamily="34" charset="0"/>
              </a:rPr>
              <a:t>mSOFA</a:t>
            </a:r>
            <a:r>
              <a:rPr lang="en-US" sz="2800" dirty="0">
                <a:latin typeface="Calibri" panose="020F0502020204030204" pitchFamily="34" charset="0"/>
                <a:cs typeface="Calibri" panose="020F0502020204030204" pitchFamily="34" charset="0"/>
              </a:rPr>
              <a:t> (e.g., with equity corrections) to determine prognosis for hospital survival for all patients; only very high/low scores applied for prioritization</a:t>
            </a:r>
          </a:p>
          <a:p>
            <a:endParaRPr lang="en-US" sz="2800" dirty="0">
              <a:latin typeface="Calibri" panose="020F0502020204030204" pitchFamily="34" charset="0"/>
              <a:cs typeface="Calibri" panose="020F0502020204030204" pitchFamily="34" charset="0"/>
            </a:endParaRPr>
          </a:p>
          <a:p>
            <a:pPr marL="0" indent="0">
              <a:buNone/>
            </a:pPr>
            <a:endParaRPr lang="en-US" sz="2800" dirty="0">
              <a:latin typeface="Calibri" panose="020F0502020204030204" pitchFamily="34" charset="0"/>
              <a:cs typeface="Calibri" panose="020F0502020204030204" pitchFamily="34" charset="0"/>
            </a:endParaRPr>
          </a:p>
          <a:p>
            <a:pPr marL="0" indent="0">
              <a:buNone/>
            </a:pPr>
            <a:endParaRPr lang="en-US" sz="2800" dirty="0">
              <a:latin typeface="Calibri" panose="020F0502020204030204" pitchFamily="34" charset="0"/>
              <a:cs typeface="Calibri" panose="020F0502020204030204" pitchFamily="34" charset="0"/>
            </a:endParaRPr>
          </a:p>
          <a:p>
            <a:pPr marL="0" indent="0">
              <a:buNone/>
            </a:pPr>
            <a:endParaRPr lang="en-US" sz="800" dirty="0">
              <a:latin typeface="Calibri" panose="020F0502020204030204" pitchFamily="34" charset="0"/>
              <a:cs typeface="Calibri" panose="020F0502020204030204" pitchFamily="34" charset="0"/>
            </a:endParaRPr>
          </a:p>
          <a:p>
            <a:r>
              <a:rPr lang="en-US" sz="2800" b="1" dirty="0">
                <a:latin typeface="Calibri" panose="020F0502020204030204" pitchFamily="34" charset="0"/>
                <a:cs typeface="Calibri" panose="020F0502020204030204" pitchFamily="34" charset="0"/>
              </a:rPr>
              <a:t>Step 2</a:t>
            </a:r>
            <a:r>
              <a:rPr lang="en-US" sz="2800" dirty="0">
                <a:latin typeface="Calibri" panose="020F0502020204030204" pitchFamily="34" charset="0"/>
                <a:cs typeface="Calibri" panose="020F0502020204030204" pitchFamily="34" charset="0"/>
              </a:rPr>
              <a:t>: Starting with Group 1, distribute resource by equitable chances (weighted randomization) if not enough resource to serve full group; move to next group</a:t>
            </a:r>
          </a:p>
        </p:txBody>
      </p:sp>
      <p:graphicFrame>
        <p:nvGraphicFramePr>
          <p:cNvPr id="11" name="Table 8">
            <a:extLst>
              <a:ext uri="{FF2B5EF4-FFF2-40B4-BE49-F238E27FC236}">
                <a16:creationId xmlns:a16="http://schemas.microsoft.com/office/drawing/2014/main" id="{4B0FF118-39F3-47BE-9E28-15C205188818}"/>
              </a:ext>
            </a:extLst>
          </p:cNvPr>
          <p:cNvGraphicFramePr>
            <a:graphicFrameLocks/>
          </p:cNvGraphicFramePr>
          <p:nvPr>
            <p:extLst>
              <p:ext uri="{D42A27DB-BD31-4B8C-83A1-F6EECF244321}">
                <p14:modId xmlns:p14="http://schemas.microsoft.com/office/powerpoint/2010/main" val="2092984574"/>
              </p:ext>
            </p:extLst>
          </p:nvPr>
        </p:nvGraphicFramePr>
        <p:xfrm>
          <a:off x="552180" y="2934344"/>
          <a:ext cx="11087640" cy="1463040"/>
        </p:xfrm>
        <a:graphic>
          <a:graphicData uri="http://schemas.openxmlformats.org/drawingml/2006/table">
            <a:tbl>
              <a:tblPr firstRow="1" bandRow="1">
                <a:tableStyleId>{21E4AEA4-8DFA-4A89-87EB-49C32662AFE0}</a:tableStyleId>
              </a:tblPr>
              <a:tblGrid>
                <a:gridCol w="3695880">
                  <a:extLst>
                    <a:ext uri="{9D8B030D-6E8A-4147-A177-3AD203B41FA5}">
                      <a16:colId xmlns:a16="http://schemas.microsoft.com/office/drawing/2014/main" val="3796861523"/>
                    </a:ext>
                  </a:extLst>
                </a:gridCol>
                <a:gridCol w="3695880">
                  <a:extLst>
                    <a:ext uri="{9D8B030D-6E8A-4147-A177-3AD203B41FA5}">
                      <a16:colId xmlns:a16="http://schemas.microsoft.com/office/drawing/2014/main" val="842303997"/>
                    </a:ext>
                  </a:extLst>
                </a:gridCol>
                <a:gridCol w="3695880">
                  <a:extLst>
                    <a:ext uri="{9D8B030D-6E8A-4147-A177-3AD203B41FA5}">
                      <a16:colId xmlns:a16="http://schemas.microsoft.com/office/drawing/2014/main" val="691381730"/>
                    </a:ext>
                  </a:extLst>
                </a:gridCol>
              </a:tblGrid>
              <a:tr h="445066">
                <a:tc>
                  <a:txBody>
                    <a:bodyPr/>
                    <a:lstStyle/>
                    <a:p>
                      <a:pPr algn="ctr"/>
                      <a:r>
                        <a:rPr lang="en-US" sz="2800" dirty="0">
                          <a:latin typeface="Calibri" panose="020F0502020204030204" pitchFamily="34" charset="0"/>
                          <a:cs typeface="Calibri" panose="020F0502020204030204" pitchFamily="34" charset="0"/>
                        </a:rPr>
                        <a:t>Priority Group 1</a:t>
                      </a:r>
                    </a:p>
                  </a:txBody>
                  <a:tcPr marL="91665" marR="91665">
                    <a:solidFill>
                      <a:srgbClr val="005595"/>
                    </a:solidFill>
                  </a:tcPr>
                </a:tc>
                <a:tc>
                  <a:txBody>
                    <a:bodyPr/>
                    <a:lstStyle/>
                    <a:p>
                      <a:pPr algn="ctr"/>
                      <a:r>
                        <a:rPr lang="en-US" sz="2800" dirty="0">
                          <a:latin typeface="Calibri" panose="020F0502020204030204" pitchFamily="34" charset="0"/>
                          <a:cs typeface="Calibri" panose="020F0502020204030204" pitchFamily="34" charset="0"/>
                        </a:rPr>
                        <a:t>Priority Group 2</a:t>
                      </a:r>
                    </a:p>
                  </a:txBody>
                  <a:tcPr marL="91665" marR="91665">
                    <a:solidFill>
                      <a:srgbClr val="005595"/>
                    </a:solidFill>
                  </a:tcPr>
                </a:tc>
                <a:tc>
                  <a:txBody>
                    <a:bodyPr/>
                    <a:lstStyle/>
                    <a:p>
                      <a:pPr algn="ctr"/>
                      <a:r>
                        <a:rPr lang="en-US" sz="2800" dirty="0">
                          <a:latin typeface="Calibri" panose="020F0502020204030204" pitchFamily="34" charset="0"/>
                          <a:cs typeface="Calibri" panose="020F0502020204030204" pitchFamily="34" charset="0"/>
                        </a:rPr>
                        <a:t>Priority Group 3</a:t>
                      </a:r>
                    </a:p>
                  </a:txBody>
                  <a:tcPr marL="91665" marR="91665">
                    <a:solidFill>
                      <a:srgbClr val="005595"/>
                    </a:solidFill>
                  </a:tcPr>
                </a:tc>
                <a:extLst>
                  <a:ext uri="{0D108BD9-81ED-4DB2-BD59-A6C34878D82A}">
                    <a16:rowId xmlns:a16="http://schemas.microsoft.com/office/drawing/2014/main" val="912228368"/>
                  </a:ext>
                </a:extLst>
              </a:tr>
              <a:tr h="811590">
                <a:tc>
                  <a:txBody>
                    <a:bodyPr/>
                    <a:lstStyle/>
                    <a:p>
                      <a:pPr algn="ctr"/>
                      <a:r>
                        <a:rPr lang="en-US" sz="2800" b="1" dirty="0" err="1">
                          <a:solidFill>
                            <a:srgbClr val="005595"/>
                          </a:solidFill>
                          <a:latin typeface="Calibri" panose="020F0502020204030204" pitchFamily="34" charset="0"/>
                          <a:cs typeface="Calibri" panose="020F0502020204030204" pitchFamily="34" charset="0"/>
                        </a:rPr>
                        <a:t>mSOFA</a:t>
                      </a:r>
                      <a:r>
                        <a:rPr lang="en-US" sz="2800" b="1" dirty="0">
                          <a:solidFill>
                            <a:srgbClr val="005595"/>
                          </a:solidFill>
                          <a:latin typeface="Calibri" panose="020F0502020204030204" pitchFamily="34" charset="0"/>
                          <a:cs typeface="Calibri" panose="020F0502020204030204" pitchFamily="34" charset="0"/>
                        </a:rPr>
                        <a:t> score &lt;4 or 6</a:t>
                      </a:r>
                    </a:p>
                    <a:p>
                      <a:pPr algn="ctr"/>
                      <a:r>
                        <a:rPr lang="en-US" sz="2800" b="1" dirty="0">
                          <a:solidFill>
                            <a:srgbClr val="005595"/>
                          </a:solidFill>
                          <a:latin typeface="Calibri" panose="020F0502020204030204" pitchFamily="34" charset="0"/>
                          <a:cs typeface="Calibri" panose="020F0502020204030204" pitchFamily="34" charset="0"/>
                        </a:rPr>
                        <a:t> </a:t>
                      </a:r>
                      <a:endParaRPr lang="en-US" sz="2800" b="0" dirty="0">
                        <a:solidFill>
                          <a:srgbClr val="005595"/>
                        </a:solidFill>
                        <a:latin typeface="Calibri" panose="020F0502020204030204" pitchFamily="34" charset="0"/>
                        <a:cs typeface="Calibri" panose="020F0502020204030204" pitchFamily="34" charset="0"/>
                      </a:endParaRPr>
                    </a:p>
                  </a:txBody>
                  <a:tcPr marL="91665" marR="91665"/>
                </a:tc>
                <a:tc>
                  <a:txBody>
                    <a:bodyPr/>
                    <a:lstStyle/>
                    <a:p>
                      <a:pPr algn="ctr"/>
                      <a:r>
                        <a:rPr lang="en-US" sz="2800" b="1" dirty="0">
                          <a:solidFill>
                            <a:srgbClr val="005595"/>
                          </a:solidFill>
                          <a:latin typeface="Calibri" panose="020F0502020204030204" pitchFamily="34" charset="0"/>
                          <a:cs typeface="Calibri" panose="020F0502020204030204" pitchFamily="34" charset="0"/>
                        </a:rPr>
                        <a:t>all other </a:t>
                      </a:r>
                      <a:r>
                        <a:rPr lang="en-US" sz="2800" b="1" dirty="0" err="1">
                          <a:solidFill>
                            <a:srgbClr val="005595"/>
                          </a:solidFill>
                          <a:latin typeface="Calibri" panose="020F0502020204030204" pitchFamily="34" charset="0"/>
                          <a:cs typeface="Calibri" panose="020F0502020204030204" pitchFamily="34" charset="0"/>
                        </a:rPr>
                        <a:t>mSOFA</a:t>
                      </a:r>
                      <a:r>
                        <a:rPr lang="en-US" sz="2800" b="1" dirty="0">
                          <a:solidFill>
                            <a:srgbClr val="005595"/>
                          </a:solidFill>
                          <a:latin typeface="Calibri" panose="020F0502020204030204" pitchFamily="34" charset="0"/>
                          <a:cs typeface="Calibri" panose="020F0502020204030204" pitchFamily="34" charset="0"/>
                        </a:rPr>
                        <a:t> scores</a:t>
                      </a:r>
                    </a:p>
                  </a:txBody>
                  <a:tcPr marL="91665" marR="9166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err="1">
                          <a:solidFill>
                            <a:srgbClr val="005595"/>
                          </a:solidFill>
                          <a:latin typeface="Calibri" panose="020F0502020204030204" pitchFamily="34" charset="0"/>
                          <a:cs typeface="Calibri" panose="020F0502020204030204" pitchFamily="34" charset="0"/>
                        </a:rPr>
                        <a:t>mSOFA</a:t>
                      </a:r>
                      <a:r>
                        <a:rPr lang="en-US" sz="2800" b="1" dirty="0">
                          <a:solidFill>
                            <a:srgbClr val="005595"/>
                          </a:solidFill>
                          <a:latin typeface="Calibri" panose="020F0502020204030204" pitchFamily="34" charset="0"/>
                          <a:cs typeface="Calibri" panose="020F0502020204030204" pitchFamily="34" charset="0"/>
                        </a:rPr>
                        <a:t> score &gt; 12 or 14</a:t>
                      </a:r>
                    </a:p>
                  </a:txBody>
                  <a:tcPr marL="91665" marR="91665"/>
                </a:tc>
                <a:extLst>
                  <a:ext uri="{0D108BD9-81ED-4DB2-BD59-A6C34878D82A}">
                    <a16:rowId xmlns:a16="http://schemas.microsoft.com/office/drawing/2014/main" val="1088254109"/>
                  </a:ext>
                </a:extLst>
              </a:tr>
            </a:tbl>
          </a:graphicData>
        </a:graphic>
      </p:graphicFrame>
    </p:spTree>
    <p:extLst>
      <p:ext uri="{BB962C8B-B14F-4D97-AF65-F5344CB8AC3E}">
        <p14:creationId xmlns:p14="http://schemas.microsoft.com/office/powerpoint/2010/main" val="12093974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E0001-A1D7-48BA-9E98-878D278C1AD3}"/>
              </a:ext>
            </a:extLst>
          </p:cNvPr>
          <p:cNvSpPr>
            <a:spLocks noGrp="1"/>
          </p:cNvSpPr>
          <p:nvPr>
            <p:ph type="title"/>
          </p:nvPr>
        </p:nvSpPr>
        <p:spPr/>
        <p:txBody>
          <a:bodyPr/>
          <a:lstStyle/>
          <a:p>
            <a:r>
              <a:rPr lang="en-US" sz="3200" dirty="0"/>
              <a:t>Additional Prioritization Stage or Tiebreaker Options</a:t>
            </a:r>
          </a:p>
        </p:txBody>
      </p:sp>
      <p:sp>
        <p:nvSpPr>
          <p:cNvPr id="3" name="Content Placeholder 2">
            <a:extLst>
              <a:ext uri="{FF2B5EF4-FFF2-40B4-BE49-F238E27FC236}">
                <a16:creationId xmlns:a16="http://schemas.microsoft.com/office/drawing/2014/main" id="{771178FE-48D7-4C14-A67E-584A1138FDA4}"/>
              </a:ext>
            </a:extLst>
          </p:cNvPr>
          <p:cNvSpPr>
            <a:spLocks noGrp="1"/>
          </p:cNvSpPr>
          <p:nvPr>
            <p:ph idx="1"/>
          </p:nvPr>
        </p:nvSpPr>
        <p:spPr>
          <a:xfrm>
            <a:off x="609600" y="1600200"/>
            <a:ext cx="11125200" cy="4114800"/>
          </a:xfrm>
        </p:spPr>
        <p:txBody>
          <a:bodyPr/>
          <a:lstStyle/>
          <a:p>
            <a:r>
              <a:rPr lang="en-US" sz="2800" dirty="0">
                <a:latin typeface="Calibri" panose="020F0502020204030204" pitchFamily="34" charset="0"/>
                <a:cs typeface="Calibri" panose="020F0502020204030204" pitchFamily="34" charset="0"/>
              </a:rPr>
              <a:t>Option D: Essential Worker </a:t>
            </a:r>
          </a:p>
          <a:p>
            <a:pPr lvl="1"/>
            <a:r>
              <a:rPr lang="en-US" dirty="0">
                <a:latin typeface="Calibri" panose="020F0502020204030204" pitchFamily="34" charset="0"/>
                <a:cs typeface="Calibri" panose="020F0502020204030204" pitchFamily="34" charset="0"/>
              </a:rPr>
              <a:t>Added to disadvantage index as additional equitable chances weighting </a:t>
            </a:r>
            <a:r>
              <a:rPr lang="en-US" u="sng" dirty="0">
                <a:latin typeface="Calibri" panose="020F0502020204030204" pitchFamily="34" charset="0"/>
                <a:cs typeface="Calibri" panose="020F0502020204030204" pitchFamily="34" charset="0"/>
              </a:rPr>
              <a:t>at a geographical level</a:t>
            </a:r>
          </a:p>
          <a:p>
            <a:pPr marL="457200" lvl="1" indent="0">
              <a:buNone/>
            </a:pPr>
            <a:endParaRPr lang="en-US" sz="1600" u="sng"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Option E: Essential Worker</a:t>
            </a:r>
          </a:p>
          <a:p>
            <a:r>
              <a:rPr lang="en-US" sz="2800" dirty="0">
                <a:latin typeface="Calibri" panose="020F0502020204030204" pitchFamily="34" charset="0"/>
                <a:cs typeface="Calibri" panose="020F0502020204030204" pitchFamily="34" charset="0"/>
              </a:rPr>
              <a:t>Option F: Multiplier Effect</a:t>
            </a:r>
          </a:p>
          <a:p>
            <a:r>
              <a:rPr lang="en-US" sz="2800" dirty="0">
                <a:latin typeface="Calibri" panose="020F0502020204030204" pitchFamily="34" charset="0"/>
                <a:cs typeface="Calibri" panose="020F0502020204030204" pitchFamily="34" charset="0"/>
              </a:rPr>
              <a:t>Option G: Life Cycle</a:t>
            </a:r>
            <a:r>
              <a:rPr lang="en-US" sz="2800" b="1" baseline="30000" dirty="0">
                <a:latin typeface="Calibri" panose="020F0502020204030204" pitchFamily="34" charset="0"/>
                <a:cs typeface="Calibri" panose="020F0502020204030204" pitchFamily="34" charset="0"/>
              </a:rPr>
              <a:t> †</a:t>
            </a:r>
            <a:endParaRPr lang="en-US" sz="2800" dirty="0">
              <a:latin typeface="Calibri" panose="020F0502020204030204" pitchFamily="34" charset="0"/>
              <a:cs typeface="Calibri" panose="020F0502020204030204" pitchFamily="34" charset="0"/>
            </a:endParaRPr>
          </a:p>
          <a:p>
            <a:pPr lvl="1"/>
            <a:r>
              <a:rPr lang="en-US" dirty="0">
                <a:latin typeface="Calibri" panose="020F0502020204030204" pitchFamily="34" charset="0"/>
                <a:cs typeface="Calibri" panose="020F0502020204030204" pitchFamily="34" charset="0"/>
              </a:rPr>
              <a:t>For options E-G, would be added as prioritization </a:t>
            </a:r>
            <a:r>
              <a:rPr lang="en-US" u="sng" dirty="0">
                <a:latin typeface="Calibri" panose="020F0502020204030204" pitchFamily="34" charset="0"/>
                <a:cs typeface="Calibri" panose="020F0502020204030204" pitchFamily="34" charset="0"/>
              </a:rPr>
              <a:t>at the individual patient level</a:t>
            </a:r>
            <a:r>
              <a:rPr lang="en-US" dirty="0">
                <a:latin typeface="Calibri" panose="020F0502020204030204" pitchFamily="34" charset="0"/>
                <a:cs typeface="Calibri" panose="020F0502020204030204" pitchFamily="34" charset="0"/>
              </a:rPr>
              <a:t> (e.g., before equitable chances step or as additional individual weighting)</a:t>
            </a:r>
          </a:p>
          <a:p>
            <a:pPr lvl="1"/>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03E0707A-6A16-48AD-8E32-CD21A4EC9A04}"/>
              </a:ext>
            </a:extLst>
          </p:cNvPr>
          <p:cNvSpPr>
            <a:spLocks noGrp="1"/>
          </p:cNvSpPr>
          <p:nvPr>
            <p:ph type="sldNum" sz="quarter" idx="11"/>
          </p:nvPr>
        </p:nvSpPr>
        <p:spPr/>
        <p:txBody>
          <a:bodyPr/>
          <a:lstStyle/>
          <a:p>
            <a:pPr>
              <a:defRPr/>
            </a:pPr>
            <a:fld id="{678D0E47-2870-4D7F-9E5B-E656D1108487}" type="slidenum">
              <a:rPr lang="en-US" altLang="en-US" smtClean="0"/>
              <a:pPr>
                <a:defRPr/>
              </a:pPr>
              <a:t>47</a:t>
            </a:fld>
            <a:endParaRPr lang="en-US" altLang="en-US" dirty="0"/>
          </a:p>
        </p:txBody>
      </p:sp>
    </p:spTree>
    <p:extLst>
      <p:ext uri="{BB962C8B-B14F-4D97-AF65-F5344CB8AC3E}">
        <p14:creationId xmlns:p14="http://schemas.microsoft.com/office/powerpoint/2010/main" val="35421188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4DC11-D46B-42FC-B674-CA8D12987D1F}"/>
              </a:ext>
            </a:extLst>
          </p:cNvPr>
          <p:cNvSpPr>
            <a:spLocks noGrp="1"/>
          </p:cNvSpPr>
          <p:nvPr>
            <p:ph type="title"/>
          </p:nvPr>
        </p:nvSpPr>
        <p:spPr>
          <a:xfrm>
            <a:off x="609600" y="274638"/>
            <a:ext cx="11125200" cy="1143000"/>
          </a:xfrm>
        </p:spPr>
        <p:txBody>
          <a:bodyPr/>
          <a:lstStyle/>
          <a:p>
            <a:r>
              <a:rPr lang="en-US" sz="3200" dirty="0"/>
              <a:t>Example Application of Priority for Essential Workers, Multiplier Effect, and/or Life Cycle (at patient level)</a:t>
            </a:r>
          </a:p>
        </p:txBody>
      </p:sp>
      <p:sp>
        <p:nvSpPr>
          <p:cNvPr id="4" name="Slide Number Placeholder 3">
            <a:extLst>
              <a:ext uri="{FF2B5EF4-FFF2-40B4-BE49-F238E27FC236}">
                <a16:creationId xmlns:a16="http://schemas.microsoft.com/office/drawing/2014/main" id="{1A5BD3B9-EB94-4957-BDA0-1B024BFD170C}"/>
              </a:ext>
            </a:extLst>
          </p:cNvPr>
          <p:cNvSpPr>
            <a:spLocks noGrp="1"/>
          </p:cNvSpPr>
          <p:nvPr>
            <p:ph type="sldNum" sz="quarter" idx="11"/>
          </p:nvPr>
        </p:nvSpPr>
        <p:spPr/>
        <p:txBody>
          <a:bodyPr/>
          <a:lstStyle/>
          <a:p>
            <a:pPr>
              <a:defRPr/>
            </a:pPr>
            <a:fld id="{678D0E47-2870-4D7F-9E5B-E656D1108487}" type="slidenum">
              <a:rPr lang="en-US" altLang="en-US" smtClean="0"/>
              <a:pPr>
                <a:defRPr/>
              </a:pPr>
              <a:t>48</a:t>
            </a:fld>
            <a:endParaRPr lang="en-US" altLang="en-US" dirty="0"/>
          </a:p>
        </p:txBody>
      </p:sp>
      <p:sp>
        <p:nvSpPr>
          <p:cNvPr id="10" name="Content Placeholder 9">
            <a:extLst>
              <a:ext uri="{FF2B5EF4-FFF2-40B4-BE49-F238E27FC236}">
                <a16:creationId xmlns:a16="http://schemas.microsoft.com/office/drawing/2014/main" id="{E1E8A600-1E78-4CAF-BBA5-7D79F78F217A}"/>
              </a:ext>
            </a:extLst>
          </p:cNvPr>
          <p:cNvSpPr>
            <a:spLocks noGrp="1"/>
          </p:cNvSpPr>
          <p:nvPr>
            <p:ph idx="1"/>
          </p:nvPr>
        </p:nvSpPr>
        <p:spPr>
          <a:xfrm>
            <a:off x="685800" y="1600200"/>
            <a:ext cx="10896600" cy="2743200"/>
          </a:xfrm>
        </p:spPr>
        <p:txBody>
          <a:bodyPr/>
          <a:lstStyle/>
          <a:p>
            <a:r>
              <a:rPr lang="en-US" b="1" dirty="0">
                <a:latin typeface="Calibri" panose="020F0502020204030204" pitchFamily="34" charset="0"/>
                <a:cs typeface="Calibri" panose="020F0502020204030204" pitchFamily="34" charset="0"/>
              </a:rPr>
              <a:t>Step 1</a:t>
            </a:r>
            <a:r>
              <a:rPr lang="en-US" dirty="0">
                <a:latin typeface="Calibri" panose="020F0502020204030204" pitchFamily="34" charset="0"/>
                <a:cs typeface="Calibri" panose="020F0502020204030204" pitchFamily="34" charset="0"/>
              </a:rPr>
              <a:t>: Triage Team determines prognosis for survival to hospital discharge for all patients:</a:t>
            </a:r>
          </a:p>
          <a:p>
            <a:pPr marL="0" indent="0">
              <a:buNone/>
            </a:pPr>
            <a:endParaRPr lang="en-US" dirty="0">
              <a:latin typeface="Calibri" panose="020F0502020204030204" pitchFamily="34" charset="0"/>
              <a:cs typeface="Calibri" panose="020F0502020204030204" pitchFamily="34" charset="0"/>
            </a:endParaRPr>
          </a:p>
          <a:p>
            <a:endParaRPr lang="en-US" sz="4000" dirty="0">
              <a:latin typeface="Calibri" panose="020F0502020204030204" pitchFamily="34" charset="0"/>
              <a:cs typeface="Calibri" panose="020F0502020204030204" pitchFamily="34" charset="0"/>
            </a:endParaRPr>
          </a:p>
          <a:p>
            <a:endParaRPr lang="en-US" sz="1400" dirty="0">
              <a:latin typeface="Calibri" panose="020F0502020204030204" pitchFamily="34" charset="0"/>
              <a:cs typeface="Calibri" panose="020F0502020204030204" pitchFamily="34" charset="0"/>
            </a:endParaRPr>
          </a:p>
          <a:p>
            <a:r>
              <a:rPr lang="en-US" b="1" dirty="0">
                <a:latin typeface="Calibri" panose="020F0502020204030204" pitchFamily="34" charset="0"/>
                <a:cs typeface="Calibri" panose="020F0502020204030204" pitchFamily="34" charset="0"/>
              </a:rPr>
              <a:t>Step 2</a:t>
            </a:r>
            <a:r>
              <a:rPr lang="en-US" dirty="0">
                <a:latin typeface="Calibri" panose="020F0502020204030204" pitchFamily="34" charset="0"/>
                <a:cs typeface="Calibri" panose="020F0502020204030204" pitchFamily="34" charset="0"/>
              </a:rPr>
              <a:t>: </a:t>
            </a:r>
            <a:r>
              <a:rPr lang="en-US" u="sng" dirty="0">
                <a:latin typeface="Calibri" panose="020F0502020204030204" pitchFamily="34" charset="0"/>
                <a:cs typeface="Calibri" panose="020F0502020204030204" pitchFamily="34" charset="0"/>
              </a:rPr>
              <a:t>Prioritize (or add priority weighting) based on:</a:t>
            </a:r>
          </a:p>
          <a:p>
            <a:pPr lvl="1"/>
            <a:r>
              <a:rPr lang="en-US" dirty="0">
                <a:latin typeface="Calibri" panose="020F0502020204030204" pitchFamily="34" charset="0"/>
                <a:cs typeface="Calibri" panose="020F0502020204030204" pitchFamily="34" charset="0"/>
              </a:rPr>
              <a:t>Essential worker verification, multiplier effect verification, life cycle</a:t>
            </a:r>
            <a:r>
              <a:rPr lang="en-US" b="1" baseline="30000" dirty="0">
                <a:latin typeface="Calibri" panose="020F0502020204030204" pitchFamily="34" charset="0"/>
                <a:cs typeface="Calibri" panose="020F0502020204030204" pitchFamily="34" charset="0"/>
              </a:rPr>
              <a:t> †</a:t>
            </a:r>
            <a:endParaRPr lang="en-US" dirty="0">
              <a:latin typeface="Calibri" panose="020F0502020204030204" pitchFamily="34" charset="0"/>
              <a:cs typeface="Calibri" panose="020F0502020204030204" pitchFamily="34" charset="0"/>
            </a:endParaRPr>
          </a:p>
          <a:p>
            <a:r>
              <a:rPr lang="en-US" b="1" dirty="0">
                <a:latin typeface="Calibri" panose="020F0502020204030204" pitchFamily="34" charset="0"/>
                <a:cs typeface="Calibri" panose="020F0502020204030204" pitchFamily="34" charset="0"/>
              </a:rPr>
              <a:t>Step 3</a:t>
            </a:r>
            <a:r>
              <a:rPr lang="en-US" dirty="0">
                <a:latin typeface="Calibri" panose="020F0502020204030204" pitchFamily="34" charset="0"/>
                <a:cs typeface="Calibri" panose="020F0502020204030204" pitchFamily="34" charset="0"/>
              </a:rPr>
              <a:t>: Tie breaker: apply equitable chances weighted randomization</a:t>
            </a:r>
          </a:p>
        </p:txBody>
      </p:sp>
      <p:graphicFrame>
        <p:nvGraphicFramePr>
          <p:cNvPr id="11" name="Table 8">
            <a:extLst>
              <a:ext uri="{FF2B5EF4-FFF2-40B4-BE49-F238E27FC236}">
                <a16:creationId xmlns:a16="http://schemas.microsoft.com/office/drawing/2014/main" id="{4B0FF118-39F3-47BE-9E28-15C205188818}"/>
              </a:ext>
            </a:extLst>
          </p:cNvPr>
          <p:cNvGraphicFramePr>
            <a:graphicFrameLocks/>
          </p:cNvGraphicFramePr>
          <p:nvPr>
            <p:extLst>
              <p:ext uri="{D42A27DB-BD31-4B8C-83A1-F6EECF244321}">
                <p14:modId xmlns:p14="http://schemas.microsoft.com/office/powerpoint/2010/main" val="605090606"/>
              </p:ext>
            </p:extLst>
          </p:nvPr>
        </p:nvGraphicFramePr>
        <p:xfrm>
          <a:off x="647160" y="2743200"/>
          <a:ext cx="10935240" cy="1280160"/>
        </p:xfrm>
        <a:graphic>
          <a:graphicData uri="http://schemas.openxmlformats.org/drawingml/2006/table">
            <a:tbl>
              <a:tblPr firstRow="1" bandRow="1">
                <a:tableStyleId>{21E4AEA4-8DFA-4A89-87EB-49C32662AFE0}</a:tableStyleId>
              </a:tblPr>
              <a:tblGrid>
                <a:gridCol w="3645080">
                  <a:extLst>
                    <a:ext uri="{9D8B030D-6E8A-4147-A177-3AD203B41FA5}">
                      <a16:colId xmlns:a16="http://schemas.microsoft.com/office/drawing/2014/main" val="3796861523"/>
                    </a:ext>
                  </a:extLst>
                </a:gridCol>
                <a:gridCol w="3645080">
                  <a:extLst>
                    <a:ext uri="{9D8B030D-6E8A-4147-A177-3AD203B41FA5}">
                      <a16:colId xmlns:a16="http://schemas.microsoft.com/office/drawing/2014/main" val="842303997"/>
                    </a:ext>
                  </a:extLst>
                </a:gridCol>
                <a:gridCol w="3645080">
                  <a:extLst>
                    <a:ext uri="{9D8B030D-6E8A-4147-A177-3AD203B41FA5}">
                      <a16:colId xmlns:a16="http://schemas.microsoft.com/office/drawing/2014/main" val="691381730"/>
                    </a:ext>
                  </a:extLst>
                </a:gridCol>
              </a:tblGrid>
              <a:tr h="447491">
                <a:tc>
                  <a:txBody>
                    <a:bodyPr/>
                    <a:lstStyle/>
                    <a:p>
                      <a:pPr algn="ctr"/>
                      <a:r>
                        <a:rPr lang="en-US" sz="2400" dirty="0"/>
                        <a:t>Priority Group 1</a:t>
                      </a:r>
                    </a:p>
                  </a:txBody>
                  <a:tcPr marL="91665" marR="91665">
                    <a:solidFill>
                      <a:srgbClr val="005595"/>
                    </a:solidFill>
                  </a:tcPr>
                </a:tc>
                <a:tc>
                  <a:txBody>
                    <a:bodyPr/>
                    <a:lstStyle/>
                    <a:p>
                      <a:pPr algn="ctr"/>
                      <a:r>
                        <a:rPr lang="en-US" sz="2400" dirty="0"/>
                        <a:t>Priority Group 2</a:t>
                      </a:r>
                    </a:p>
                  </a:txBody>
                  <a:tcPr marL="91665" marR="91665">
                    <a:solidFill>
                      <a:srgbClr val="005595"/>
                    </a:solidFill>
                  </a:tcPr>
                </a:tc>
                <a:tc>
                  <a:txBody>
                    <a:bodyPr/>
                    <a:lstStyle/>
                    <a:p>
                      <a:pPr algn="ctr"/>
                      <a:r>
                        <a:rPr lang="en-US" sz="2400" dirty="0"/>
                        <a:t>Priority Group 3</a:t>
                      </a:r>
                    </a:p>
                  </a:txBody>
                  <a:tcPr marL="91665" marR="91665">
                    <a:solidFill>
                      <a:srgbClr val="005595"/>
                    </a:solidFill>
                  </a:tcPr>
                </a:tc>
                <a:extLst>
                  <a:ext uri="{0D108BD9-81ED-4DB2-BD59-A6C34878D82A}">
                    <a16:rowId xmlns:a16="http://schemas.microsoft.com/office/drawing/2014/main" val="912228368"/>
                  </a:ext>
                </a:extLst>
              </a:tr>
              <a:tr h="792551">
                <a:tc>
                  <a:txBody>
                    <a:bodyPr/>
                    <a:lstStyle/>
                    <a:p>
                      <a:pPr algn="ctr"/>
                      <a:r>
                        <a:rPr lang="en-US" sz="2400" b="1" dirty="0">
                          <a:solidFill>
                            <a:srgbClr val="005595"/>
                          </a:solidFill>
                        </a:rPr>
                        <a:t>≥ 90% chance of hospital survival</a:t>
                      </a:r>
                    </a:p>
                  </a:txBody>
                  <a:tcPr marL="91665" marR="91665"/>
                </a:tc>
                <a:tc>
                  <a:txBody>
                    <a:bodyPr/>
                    <a:lstStyle/>
                    <a:p>
                      <a:pPr algn="ctr"/>
                      <a:r>
                        <a:rPr lang="en-US" sz="2400" b="1" dirty="0">
                          <a:solidFill>
                            <a:srgbClr val="005595"/>
                          </a:solidFill>
                        </a:rPr>
                        <a:t>all others </a:t>
                      </a:r>
                      <a:r>
                        <a:rPr lang="en-US" sz="2400" b="0" dirty="0">
                          <a:solidFill>
                            <a:srgbClr val="005595"/>
                          </a:solidFill>
                        </a:rPr>
                        <a:t>(e.g., 11-89% chance survival)</a:t>
                      </a:r>
                    </a:p>
                  </a:txBody>
                  <a:tcPr marL="91665" marR="91665"/>
                </a:tc>
                <a:tc>
                  <a:txBody>
                    <a:bodyPr/>
                    <a:lstStyle/>
                    <a:p>
                      <a:pPr algn="ctr"/>
                      <a:r>
                        <a:rPr lang="en-US" sz="2400" b="1" kern="1200" dirty="0">
                          <a:solidFill>
                            <a:srgbClr val="005595"/>
                          </a:solidFill>
                          <a:latin typeface="+mn-lt"/>
                          <a:ea typeface="+mn-ea"/>
                          <a:cs typeface="+mn-cs"/>
                        </a:rPr>
                        <a:t>≤ </a:t>
                      </a:r>
                      <a:r>
                        <a:rPr lang="en-US" sz="2400" b="1" dirty="0">
                          <a:solidFill>
                            <a:srgbClr val="005595"/>
                          </a:solidFill>
                        </a:rPr>
                        <a:t>10% chance of hospital survival</a:t>
                      </a:r>
                    </a:p>
                  </a:txBody>
                  <a:tcPr marL="91665" marR="91665"/>
                </a:tc>
                <a:extLst>
                  <a:ext uri="{0D108BD9-81ED-4DB2-BD59-A6C34878D82A}">
                    <a16:rowId xmlns:a16="http://schemas.microsoft.com/office/drawing/2014/main" val="1088254109"/>
                  </a:ext>
                </a:extLst>
              </a:tr>
            </a:tbl>
          </a:graphicData>
        </a:graphic>
      </p:graphicFrame>
    </p:spTree>
    <p:extLst>
      <p:ext uri="{BB962C8B-B14F-4D97-AF65-F5344CB8AC3E}">
        <p14:creationId xmlns:p14="http://schemas.microsoft.com/office/powerpoint/2010/main" val="16395217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C7C53-42DB-43E1-AB94-248E50BB30E1}"/>
              </a:ext>
            </a:extLst>
          </p:cNvPr>
          <p:cNvSpPr>
            <a:spLocks noGrp="1"/>
          </p:cNvSpPr>
          <p:nvPr>
            <p:ph type="title"/>
          </p:nvPr>
        </p:nvSpPr>
        <p:spPr/>
        <p:txBody>
          <a:bodyPr/>
          <a:lstStyle/>
          <a:p>
            <a:r>
              <a:rPr lang="en-US" dirty="0"/>
              <a:t>Voting: Triage Option Preferences</a:t>
            </a:r>
          </a:p>
        </p:txBody>
      </p:sp>
      <p:sp>
        <p:nvSpPr>
          <p:cNvPr id="3" name="Text Placeholder 2">
            <a:extLst>
              <a:ext uri="{FF2B5EF4-FFF2-40B4-BE49-F238E27FC236}">
                <a16:creationId xmlns:a16="http://schemas.microsoft.com/office/drawing/2014/main" id="{FC08C293-B663-49D3-81E4-CEAE81BF007E}"/>
              </a:ext>
            </a:extLst>
          </p:cNvPr>
          <p:cNvSpPr>
            <a:spLocks noGrp="1"/>
          </p:cNvSpPr>
          <p:nvPr>
            <p:ph type="body" idx="1"/>
          </p:nvPr>
        </p:nvSpPr>
        <p:spPr/>
        <p:txBody>
          <a:bodyPr/>
          <a:lstStyle/>
          <a:p>
            <a:r>
              <a:rPr lang="en-US" dirty="0"/>
              <a:t>Goal: Identify Top ~ Three Triage Options for Public Comment Period</a:t>
            </a:r>
          </a:p>
        </p:txBody>
      </p:sp>
      <p:sp>
        <p:nvSpPr>
          <p:cNvPr id="4" name="Slide Number Placeholder 3">
            <a:extLst>
              <a:ext uri="{FF2B5EF4-FFF2-40B4-BE49-F238E27FC236}">
                <a16:creationId xmlns:a16="http://schemas.microsoft.com/office/drawing/2014/main" id="{37B63E71-C6C9-4448-9272-08361A05CE0C}"/>
              </a:ext>
            </a:extLst>
          </p:cNvPr>
          <p:cNvSpPr>
            <a:spLocks noGrp="1"/>
          </p:cNvSpPr>
          <p:nvPr>
            <p:ph type="sldNum" sz="quarter" idx="11"/>
          </p:nvPr>
        </p:nvSpPr>
        <p:spPr/>
        <p:txBody>
          <a:bodyPr/>
          <a:lstStyle/>
          <a:p>
            <a:pPr>
              <a:defRPr/>
            </a:pPr>
            <a:fld id="{DB2CD222-6AD2-4E92-97F8-569B95AFE93E}" type="slidenum">
              <a:rPr lang="en-US" altLang="en-US" smtClean="0"/>
              <a:pPr>
                <a:defRPr/>
              </a:pPr>
              <a:t>49</a:t>
            </a:fld>
            <a:endParaRPr lang="en-US" altLang="en-US" dirty="0"/>
          </a:p>
        </p:txBody>
      </p:sp>
    </p:spTree>
    <p:extLst>
      <p:ext uri="{BB962C8B-B14F-4D97-AF65-F5344CB8AC3E}">
        <p14:creationId xmlns:p14="http://schemas.microsoft.com/office/powerpoint/2010/main" val="2144949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C6759-8E74-4D22-BDDC-0239E3E0F59E}"/>
              </a:ext>
            </a:extLst>
          </p:cNvPr>
          <p:cNvSpPr>
            <a:spLocks noGrp="1"/>
          </p:cNvSpPr>
          <p:nvPr>
            <p:ph type="title"/>
          </p:nvPr>
        </p:nvSpPr>
        <p:spPr/>
        <p:txBody>
          <a:bodyPr/>
          <a:lstStyle/>
          <a:p>
            <a:r>
              <a:rPr lang="en-US" dirty="0"/>
              <a:t>Commitments</a:t>
            </a:r>
          </a:p>
        </p:txBody>
      </p:sp>
      <p:sp>
        <p:nvSpPr>
          <p:cNvPr id="3" name="Content Placeholder 2">
            <a:extLst>
              <a:ext uri="{FF2B5EF4-FFF2-40B4-BE49-F238E27FC236}">
                <a16:creationId xmlns:a16="http://schemas.microsoft.com/office/drawing/2014/main" id="{B105D3FC-1BC0-44EC-B53E-F729B05BC042}"/>
              </a:ext>
            </a:extLst>
          </p:cNvPr>
          <p:cNvSpPr>
            <a:spLocks noGrp="1"/>
          </p:cNvSpPr>
          <p:nvPr>
            <p:ph idx="1"/>
          </p:nvPr>
        </p:nvSpPr>
        <p:spPr/>
        <p:txBody>
          <a:bodyPr/>
          <a:lstStyle/>
          <a:p>
            <a:r>
              <a:rPr lang="en-US" sz="2800" dirty="0">
                <a:latin typeface="Calibri" panose="020F0502020204030204" pitchFamily="34" charset="0"/>
                <a:cs typeface="Calibri" panose="020F0502020204030204" pitchFamily="34" charset="0"/>
              </a:rPr>
              <a:t>We will center hope and innovation in our work and not be limited by current practices or known options for triage.</a:t>
            </a:r>
          </a:p>
          <a:p>
            <a:endParaRPr lang="en-US" sz="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We will work to promote public health and achieve procedural justice through transparency, seeking community input on emerging recommendations, assessing local cultural values regarding resource allocation, considering this information as part of recommendation development and addressing concerns that arise. We will prioritize input from communities who face the greatest health inequities.</a:t>
            </a:r>
          </a:p>
        </p:txBody>
      </p:sp>
      <p:sp>
        <p:nvSpPr>
          <p:cNvPr id="4" name="Slide Number Placeholder 3">
            <a:extLst>
              <a:ext uri="{FF2B5EF4-FFF2-40B4-BE49-F238E27FC236}">
                <a16:creationId xmlns:a16="http://schemas.microsoft.com/office/drawing/2014/main" id="{27DAB1F9-CB8A-4F8F-BE6D-3EB0D46C3815}"/>
              </a:ext>
            </a:extLst>
          </p:cNvPr>
          <p:cNvSpPr>
            <a:spLocks noGrp="1"/>
          </p:cNvSpPr>
          <p:nvPr>
            <p:ph type="sldNum" sz="quarter" idx="11"/>
          </p:nvPr>
        </p:nvSpPr>
        <p:spPr/>
        <p:txBody>
          <a:bodyPr/>
          <a:lstStyle/>
          <a:p>
            <a:pPr>
              <a:defRPr/>
            </a:pPr>
            <a:fld id="{678D0E47-2870-4D7F-9E5B-E656D1108487}" type="slidenum">
              <a:rPr lang="en-US" altLang="en-US" smtClean="0"/>
              <a:pPr>
                <a:defRPr/>
              </a:pPr>
              <a:t>5</a:t>
            </a:fld>
            <a:endParaRPr lang="en-US" altLang="en-US" dirty="0"/>
          </a:p>
        </p:txBody>
      </p:sp>
    </p:spTree>
    <p:extLst>
      <p:ext uri="{BB962C8B-B14F-4D97-AF65-F5344CB8AC3E}">
        <p14:creationId xmlns:p14="http://schemas.microsoft.com/office/powerpoint/2010/main" val="282600839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8ED05-D0F7-4843-877B-09FFFB99C727}"/>
              </a:ext>
            </a:extLst>
          </p:cNvPr>
          <p:cNvSpPr>
            <a:spLocks noGrp="1"/>
          </p:cNvSpPr>
          <p:nvPr>
            <p:ph type="title"/>
          </p:nvPr>
        </p:nvSpPr>
        <p:spPr>
          <a:xfrm>
            <a:off x="840317" y="365126"/>
            <a:ext cx="10515600" cy="1387474"/>
          </a:xfrm>
        </p:spPr>
        <p:txBody>
          <a:bodyPr/>
          <a:lstStyle/>
          <a:p>
            <a:r>
              <a:rPr lang="en-US" dirty="0"/>
              <a:t>Multi-Criteria Approaches for Consideration*</a:t>
            </a:r>
          </a:p>
        </p:txBody>
      </p:sp>
      <p:sp>
        <p:nvSpPr>
          <p:cNvPr id="3" name="Text Placeholder 2">
            <a:extLst>
              <a:ext uri="{FF2B5EF4-FFF2-40B4-BE49-F238E27FC236}">
                <a16:creationId xmlns:a16="http://schemas.microsoft.com/office/drawing/2014/main" id="{400284A2-0091-41D3-9D64-EDE63C85803F}"/>
              </a:ext>
            </a:extLst>
          </p:cNvPr>
          <p:cNvSpPr>
            <a:spLocks noGrp="1"/>
          </p:cNvSpPr>
          <p:nvPr>
            <p:ph type="body" idx="1"/>
          </p:nvPr>
        </p:nvSpPr>
        <p:spPr>
          <a:xfrm>
            <a:off x="916286" y="1681163"/>
            <a:ext cx="5158316" cy="452437"/>
          </a:xfrm>
        </p:spPr>
        <p:txBody>
          <a:bodyPr/>
          <a:lstStyle/>
          <a:p>
            <a:r>
              <a:rPr lang="en-US" sz="2800" dirty="0"/>
              <a:t>Core Options</a:t>
            </a:r>
          </a:p>
        </p:txBody>
      </p:sp>
      <p:sp>
        <p:nvSpPr>
          <p:cNvPr id="4" name="Content Placeholder 3">
            <a:extLst>
              <a:ext uri="{FF2B5EF4-FFF2-40B4-BE49-F238E27FC236}">
                <a16:creationId xmlns:a16="http://schemas.microsoft.com/office/drawing/2014/main" id="{7CC2CB5B-7898-4355-AFFC-573B133C0BB6}"/>
              </a:ext>
            </a:extLst>
          </p:cNvPr>
          <p:cNvSpPr>
            <a:spLocks noGrp="1"/>
          </p:cNvSpPr>
          <p:nvPr>
            <p:ph sz="half" idx="2"/>
          </p:nvPr>
        </p:nvSpPr>
        <p:spPr>
          <a:xfrm>
            <a:off x="861485" y="2362200"/>
            <a:ext cx="5158316" cy="1981200"/>
          </a:xfrm>
        </p:spPr>
        <p:txBody>
          <a:bodyPr/>
          <a:lstStyle/>
          <a:p>
            <a:pPr marL="457200" indent="-457200">
              <a:buFont typeface="+mj-lt"/>
              <a:buAutoNum type="alphaUcPeriod"/>
            </a:pPr>
            <a:r>
              <a:rPr lang="en-US" sz="2400" dirty="0"/>
              <a:t>Equitable chances alone</a:t>
            </a:r>
          </a:p>
          <a:p>
            <a:pPr marL="457200" indent="-457200">
              <a:buFont typeface="+mj-lt"/>
              <a:buAutoNum type="alphaUcPeriod"/>
            </a:pPr>
            <a:r>
              <a:rPr lang="en-US" sz="2400" dirty="0"/>
              <a:t>Clinician prognosis + equitable chances combination</a:t>
            </a:r>
          </a:p>
          <a:p>
            <a:pPr marL="457200" indent="-457200">
              <a:buFont typeface="+mj-lt"/>
              <a:buAutoNum type="alphaUcPeriod"/>
            </a:pPr>
            <a:r>
              <a:rPr lang="en-US" sz="2400" dirty="0"/>
              <a:t>SOFA/MSOFA</a:t>
            </a:r>
            <a:r>
              <a:rPr lang="en-US" sz="2400" b="1" baseline="30000" dirty="0"/>
              <a:t>†</a:t>
            </a:r>
            <a:r>
              <a:rPr lang="en-US" sz="2400" baseline="30000" dirty="0"/>
              <a:t> </a:t>
            </a:r>
            <a:r>
              <a:rPr lang="en-US" sz="2400" dirty="0"/>
              <a:t>+ equitable chances combination</a:t>
            </a:r>
            <a:endParaRPr lang="en-US" sz="2400" baseline="30000" dirty="0"/>
          </a:p>
          <a:p>
            <a:endParaRPr lang="en-US" dirty="0"/>
          </a:p>
          <a:p>
            <a:pPr marL="0" indent="0">
              <a:buNone/>
            </a:pPr>
            <a:endParaRPr lang="en-US" dirty="0"/>
          </a:p>
        </p:txBody>
      </p:sp>
      <p:sp>
        <p:nvSpPr>
          <p:cNvPr id="5" name="Text Placeholder 4">
            <a:extLst>
              <a:ext uri="{FF2B5EF4-FFF2-40B4-BE49-F238E27FC236}">
                <a16:creationId xmlns:a16="http://schemas.microsoft.com/office/drawing/2014/main" id="{6D53E4E2-F378-48C9-9BC3-E8978386E823}"/>
              </a:ext>
            </a:extLst>
          </p:cNvPr>
          <p:cNvSpPr>
            <a:spLocks noGrp="1"/>
          </p:cNvSpPr>
          <p:nvPr>
            <p:ph type="body" sz="quarter" idx="3"/>
          </p:nvPr>
        </p:nvSpPr>
        <p:spPr>
          <a:xfrm>
            <a:off x="6172200" y="1604963"/>
            <a:ext cx="5638800" cy="528637"/>
          </a:xfrm>
        </p:spPr>
        <p:txBody>
          <a:bodyPr/>
          <a:lstStyle/>
          <a:p>
            <a:r>
              <a:rPr lang="en-US" sz="2800" dirty="0"/>
              <a:t>Additional Stage or Tiebreaker</a:t>
            </a:r>
          </a:p>
        </p:txBody>
      </p:sp>
      <p:sp>
        <p:nvSpPr>
          <p:cNvPr id="6" name="Content Placeholder 5">
            <a:extLst>
              <a:ext uri="{FF2B5EF4-FFF2-40B4-BE49-F238E27FC236}">
                <a16:creationId xmlns:a16="http://schemas.microsoft.com/office/drawing/2014/main" id="{F1EE5C59-029A-40CA-AC07-84F490E358A4}"/>
              </a:ext>
            </a:extLst>
          </p:cNvPr>
          <p:cNvSpPr>
            <a:spLocks noGrp="1"/>
          </p:cNvSpPr>
          <p:nvPr>
            <p:ph sz="quarter" idx="4"/>
          </p:nvPr>
        </p:nvSpPr>
        <p:spPr>
          <a:xfrm>
            <a:off x="6113368" y="2335212"/>
            <a:ext cx="5183717" cy="3684588"/>
          </a:xfrm>
        </p:spPr>
        <p:txBody>
          <a:bodyPr/>
          <a:lstStyle/>
          <a:p>
            <a:pPr marL="457200" indent="-457200">
              <a:buFont typeface="+mj-lt"/>
              <a:buAutoNum type="alphaUcPeriod" startAt="4"/>
            </a:pPr>
            <a:r>
              <a:rPr lang="en-US" sz="2400" dirty="0"/>
              <a:t>Essential worker (added to disadvantage index)</a:t>
            </a:r>
          </a:p>
          <a:p>
            <a:pPr marL="457200" indent="-457200">
              <a:buFont typeface="+mj-lt"/>
              <a:buAutoNum type="alphaUcPeriod" startAt="4"/>
            </a:pPr>
            <a:r>
              <a:rPr lang="en-US" sz="2400" dirty="0"/>
              <a:t>Essential worker priority</a:t>
            </a:r>
          </a:p>
          <a:p>
            <a:pPr marL="457200" indent="-457200">
              <a:buFont typeface="+mj-lt"/>
              <a:buAutoNum type="alphaUcPeriod" startAt="4"/>
            </a:pPr>
            <a:r>
              <a:rPr lang="en-US" sz="2400" dirty="0"/>
              <a:t>Multiplier effect </a:t>
            </a:r>
          </a:p>
          <a:p>
            <a:pPr marL="457200" indent="-457200">
              <a:buFont typeface="+mj-lt"/>
              <a:buAutoNum type="alphaUcPeriod" startAt="4"/>
            </a:pPr>
            <a:r>
              <a:rPr lang="en-US" sz="2400" dirty="0"/>
              <a:t>Life cycle</a:t>
            </a:r>
            <a:r>
              <a:rPr lang="en-US" sz="2400" b="1" baseline="30000" dirty="0"/>
              <a:t>†</a:t>
            </a:r>
            <a:r>
              <a:rPr lang="en-US" sz="2400" baseline="30000" dirty="0"/>
              <a:t> </a:t>
            </a:r>
            <a:endParaRPr lang="en-US" sz="2400" dirty="0"/>
          </a:p>
          <a:p>
            <a:pPr marL="0" indent="0">
              <a:buNone/>
            </a:pPr>
            <a:endParaRPr lang="en-US" i="1" strike="sngStrike" dirty="0"/>
          </a:p>
          <a:p>
            <a:endParaRPr lang="en-US" dirty="0"/>
          </a:p>
          <a:p>
            <a:endParaRPr lang="en-US" dirty="0"/>
          </a:p>
        </p:txBody>
      </p:sp>
      <p:sp>
        <p:nvSpPr>
          <p:cNvPr id="7" name="Slide Number Placeholder 6">
            <a:extLst>
              <a:ext uri="{FF2B5EF4-FFF2-40B4-BE49-F238E27FC236}">
                <a16:creationId xmlns:a16="http://schemas.microsoft.com/office/drawing/2014/main" id="{B0362B61-A725-4B4C-A12A-EAE81136F9FC}"/>
              </a:ext>
            </a:extLst>
          </p:cNvPr>
          <p:cNvSpPr>
            <a:spLocks noGrp="1"/>
          </p:cNvSpPr>
          <p:nvPr>
            <p:ph type="sldNum" sz="quarter" idx="11"/>
          </p:nvPr>
        </p:nvSpPr>
        <p:spPr/>
        <p:txBody>
          <a:bodyPr/>
          <a:lstStyle/>
          <a:p>
            <a:pPr>
              <a:defRPr/>
            </a:pPr>
            <a:fld id="{11A11E2D-1921-40FD-8943-70229D7FC9E7}" type="slidenum">
              <a:rPr lang="en-US" altLang="en-US" smtClean="0"/>
              <a:pPr>
                <a:defRPr/>
              </a:pPr>
              <a:t>50</a:t>
            </a:fld>
            <a:endParaRPr lang="en-US" altLang="en-US" dirty="0"/>
          </a:p>
        </p:txBody>
      </p:sp>
      <p:sp>
        <p:nvSpPr>
          <p:cNvPr id="8" name="TextBox 7">
            <a:extLst>
              <a:ext uri="{FF2B5EF4-FFF2-40B4-BE49-F238E27FC236}">
                <a16:creationId xmlns:a16="http://schemas.microsoft.com/office/drawing/2014/main" id="{48AE82B1-9BAF-4335-A24B-B91544B3ED37}"/>
              </a:ext>
            </a:extLst>
          </p:cNvPr>
          <p:cNvSpPr txBox="1"/>
          <p:nvPr/>
        </p:nvSpPr>
        <p:spPr>
          <a:xfrm>
            <a:off x="916286" y="5181600"/>
            <a:ext cx="9218314" cy="954107"/>
          </a:xfrm>
          <a:prstGeom prst="rect">
            <a:avLst/>
          </a:prstGeom>
          <a:noFill/>
        </p:spPr>
        <p:txBody>
          <a:bodyPr wrap="square" rtlCol="0">
            <a:spAutoFit/>
          </a:bodyPr>
          <a:lstStyle/>
          <a:p>
            <a:pPr marL="0" indent="0">
              <a:buNone/>
            </a:pPr>
            <a:r>
              <a:rPr lang="en-US" dirty="0">
                <a:solidFill>
                  <a:srgbClr val="005595"/>
                </a:solidFill>
                <a:latin typeface="+mn-lt"/>
              </a:rPr>
              <a:t>*Based on ORAAC Triage Approaches Subcommittee discussion</a:t>
            </a:r>
          </a:p>
          <a:p>
            <a:pPr marL="0" indent="0">
              <a:buNone/>
            </a:pPr>
            <a:endParaRPr lang="en-US" sz="800" dirty="0">
              <a:solidFill>
                <a:srgbClr val="005595"/>
              </a:solidFill>
              <a:latin typeface="+mn-lt"/>
            </a:endParaRPr>
          </a:p>
          <a:p>
            <a:pPr marL="0" indent="0">
              <a:buNone/>
            </a:pPr>
            <a:r>
              <a:rPr lang="en-US" b="1" baseline="30000" dirty="0">
                <a:solidFill>
                  <a:srgbClr val="005595"/>
                </a:solidFill>
                <a:latin typeface="+mn-lt"/>
              </a:rPr>
              <a:t>†</a:t>
            </a:r>
            <a:r>
              <a:rPr lang="en-US" b="1" dirty="0">
                <a:solidFill>
                  <a:srgbClr val="005595"/>
                </a:solidFill>
                <a:latin typeface="+mn-lt"/>
              </a:rPr>
              <a:t>OHA has emerging concerns regarding use of these options</a:t>
            </a:r>
          </a:p>
        </p:txBody>
      </p:sp>
    </p:spTree>
    <p:extLst>
      <p:ext uri="{BB962C8B-B14F-4D97-AF65-F5344CB8AC3E}">
        <p14:creationId xmlns:p14="http://schemas.microsoft.com/office/powerpoint/2010/main" val="419294569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CA29D-1B26-5496-0DA8-837932AECD00}"/>
              </a:ext>
            </a:extLst>
          </p:cNvPr>
          <p:cNvSpPr>
            <a:spLocks noGrp="1"/>
          </p:cNvSpPr>
          <p:nvPr>
            <p:ph type="title"/>
          </p:nvPr>
        </p:nvSpPr>
        <p:spPr>
          <a:xfrm>
            <a:off x="374582" y="365125"/>
            <a:ext cx="10979218" cy="1325563"/>
          </a:xfrm>
        </p:spPr>
        <p:txBody>
          <a:bodyPr/>
          <a:lstStyle/>
          <a:p>
            <a:r>
              <a:rPr lang="en-US" b="1" dirty="0"/>
              <a:t>0-5 Voting Model</a:t>
            </a:r>
          </a:p>
        </p:txBody>
      </p:sp>
      <p:sp>
        <p:nvSpPr>
          <p:cNvPr id="3" name="Slide Number Placeholder 2">
            <a:extLst>
              <a:ext uri="{FF2B5EF4-FFF2-40B4-BE49-F238E27FC236}">
                <a16:creationId xmlns:a16="http://schemas.microsoft.com/office/drawing/2014/main" id="{06879F8F-85E9-8E02-9D00-5249B232E74C}"/>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0" i="0" kern="1200">
                <a:solidFill>
                  <a:schemeClr val="tx1">
                    <a:tint val="75000"/>
                  </a:schemeClr>
                </a:solidFill>
                <a:latin typeface="Arial" panose="020B0604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C637EB-EEC7-AF40-8EF8-37DD0D01769C}" type="slidenum">
              <a:rPr lang="en-US" smtClean="0"/>
              <a:pPr/>
              <a:t>51</a:t>
            </a:fld>
            <a:endParaRPr lang="en-US"/>
          </a:p>
        </p:txBody>
      </p:sp>
      <p:sp>
        <p:nvSpPr>
          <p:cNvPr id="6" name="Rectangle 5">
            <a:extLst>
              <a:ext uri="{FF2B5EF4-FFF2-40B4-BE49-F238E27FC236}">
                <a16:creationId xmlns:a16="http://schemas.microsoft.com/office/drawing/2014/main" id="{0DB649DD-DDAF-EB02-BECA-2EF693F1D561}"/>
              </a:ext>
            </a:extLst>
          </p:cNvPr>
          <p:cNvSpPr/>
          <p:nvPr/>
        </p:nvSpPr>
        <p:spPr>
          <a:xfrm>
            <a:off x="374582" y="1958895"/>
            <a:ext cx="1661532" cy="1694985"/>
          </a:xfrm>
          <a:prstGeom prst="rect">
            <a:avLst/>
          </a:prstGeom>
          <a:solidFill>
            <a:srgbClr val="00559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0" b="1" dirty="0">
                <a:latin typeface="Arial" panose="020B0604020202020204" pitchFamily="34" charset="0"/>
                <a:cs typeface="Arial" panose="020B0604020202020204" pitchFamily="34" charset="0"/>
              </a:rPr>
              <a:t>0</a:t>
            </a:r>
          </a:p>
        </p:txBody>
      </p:sp>
      <p:sp>
        <p:nvSpPr>
          <p:cNvPr id="7" name="Rectangle 6">
            <a:extLst>
              <a:ext uri="{FF2B5EF4-FFF2-40B4-BE49-F238E27FC236}">
                <a16:creationId xmlns:a16="http://schemas.microsoft.com/office/drawing/2014/main" id="{27BE436D-7BD6-F7F1-BE55-57FE7209264A}"/>
              </a:ext>
            </a:extLst>
          </p:cNvPr>
          <p:cNvSpPr/>
          <p:nvPr/>
        </p:nvSpPr>
        <p:spPr>
          <a:xfrm>
            <a:off x="2294480" y="1958894"/>
            <a:ext cx="1661532" cy="1694985"/>
          </a:xfrm>
          <a:prstGeom prst="rect">
            <a:avLst/>
          </a:prstGeom>
          <a:solidFill>
            <a:srgbClr val="00559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0" b="1" dirty="0">
                <a:latin typeface="Arial" panose="020B0604020202020204" pitchFamily="34" charset="0"/>
                <a:cs typeface="Arial" panose="020B0604020202020204" pitchFamily="34" charset="0"/>
              </a:rPr>
              <a:t>1</a:t>
            </a:r>
          </a:p>
        </p:txBody>
      </p:sp>
      <p:sp>
        <p:nvSpPr>
          <p:cNvPr id="8" name="Rectangle 7">
            <a:extLst>
              <a:ext uri="{FF2B5EF4-FFF2-40B4-BE49-F238E27FC236}">
                <a16:creationId xmlns:a16="http://schemas.microsoft.com/office/drawing/2014/main" id="{B081CD24-85A9-2545-93CB-1BD86BD96C22}"/>
              </a:ext>
            </a:extLst>
          </p:cNvPr>
          <p:cNvSpPr/>
          <p:nvPr/>
        </p:nvSpPr>
        <p:spPr>
          <a:xfrm>
            <a:off x="4219109" y="1958894"/>
            <a:ext cx="1661532" cy="1694985"/>
          </a:xfrm>
          <a:prstGeom prst="rect">
            <a:avLst/>
          </a:prstGeom>
          <a:solidFill>
            <a:srgbClr val="00559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0" b="1" dirty="0">
                <a:latin typeface="Arial" panose="020B0604020202020204" pitchFamily="34" charset="0"/>
                <a:cs typeface="Arial" panose="020B0604020202020204" pitchFamily="34" charset="0"/>
              </a:rPr>
              <a:t>2</a:t>
            </a:r>
          </a:p>
        </p:txBody>
      </p:sp>
      <p:sp>
        <p:nvSpPr>
          <p:cNvPr id="9" name="Rectangle 8">
            <a:extLst>
              <a:ext uri="{FF2B5EF4-FFF2-40B4-BE49-F238E27FC236}">
                <a16:creationId xmlns:a16="http://schemas.microsoft.com/office/drawing/2014/main" id="{72F42EB4-3C58-91C9-6E16-550BAD71B9D6}"/>
              </a:ext>
            </a:extLst>
          </p:cNvPr>
          <p:cNvSpPr/>
          <p:nvPr/>
        </p:nvSpPr>
        <p:spPr>
          <a:xfrm>
            <a:off x="8251501" y="1958895"/>
            <a:ext cx="1661532" cy="1694985"/>
          </a:xfrm>
          <a:prstGeom prst="rect">
            <a:avLst/>
          </a:prstGeom>
          <a:solidFill>
            <a:srgbClr val="00559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0" b="1" dirty="0">
                <a:latin typeface="Arial" panose="020B0604020202020204" pitchFamily="34" charset="0"/>
                <a:cs typeface="Arial" panose="020B0604020202020204" pitchFamily="34" charset="0"/>
              </a:rPr>
              <a:t>4</a:t>
            </a:r>
          </a:p>
        </p:txBody>
      </p:sp>
      <p:sp>
        <p:nvSpPr>
          <p:cNvPr id="10" name="Rectangle 9">
            <a:extLst>
              <a:ext uri="{FF2B5EF4-FFF2-40B4-BE49-F238E27FC236}">
                <a16:creationId xmlns:a16="http://schemas.microsoft.com/office/drawing/2014/main" id="{86D722D3-59A5-2620-1423-BD65BD9E4DAA}"/>
              </a:ext>
            </a:extLst>
          </p:cNvPr>
          <p:cNvSpPr/>
          <p:nvPr/>
        </p:nvSpPr>
        <p:spPr>
          <a:xfrm>
            <a:off x="10155886" y="1958895"/>
            <a:ext cx="1661532" cy="1694985"/>
          </a:xfrm>
          <a:prstGeom prst="rect">
            <a:avLst/>
          </a:prstGeom>
          <a:solidFill>
            <a:srgbClr val="00559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0" b="1" dirty="0">
                <a:latin typeface="Arial" panose="020B0604020202020204" pitchFamily="34" charset="0"/>
                <a:cs typeface="Arial" panose="020B0604020202020204" pitchFamily="34" charset="0"/>
              </a:rPr>
              <a:t>5</a:t>
            </a:r>
          </a:p>
        </p:txBody>
      </p:sp>
      <p:sp>
        <p:nvSpPr>
          <p:cNvPr id="11" name="Rectangle 10">
            <a:extLst>
              <a:ext uri="{FF2B5EF4-FFF2-40B4-BE49-F238E27FC236}">
                <a16:creationId xmlns:a16="http://schemas.microsoft.com/office/drawing/2014/main" id="{13BC7E83-585C-E9EC-DA85-5FBF1E137372}"/>
              </a:ext>
            </a:extLst>
          </p:cNvPr>
          <p:cNvSpPr/>
          <p:nvPr/>
        </p:nvSpPr>
        <p:spPr>
          <a:xfrm>
            <a:off x="6235305" y="1958894"/>
            <a:ext cx="1661532" cy="1694985"/>
          </a:xfrm>
          <a:prstGeom prst="rect">
            <a:avLst/>
          </a:prstGeom>
          <a:solidFill>
            <a:srgbClr val="00559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0" b="1" dirty="0">
                <a:latin typeface="Arial" panose="020B0604020202020204" pitchFamily="34" charset="0"/>
                <a:cs typeface="Arial" panose="020B0604020202020204" pitchFamily="34" charset="0"/>
              </a:rPr>
              <a:t>3</a:t>
            </a:r>
          </a:p>
        </p:txBody>
      </p:sp>
      <p:sp>
        <p:nvSpPr>
          <p:cNvPr id="12" name="TextBox 11">
            <a:extLst>
              <a:ext uri="{FF2B5EF4-FFF2-40B4-BE49-F238E27FC236}">
                <a16:creationId xmlns:a16="http://schemas.microsoft.com/office/drawing/2014/main" id="{0B34A346-EBC8-31AC-88B9-2DE3A0BBBA11}"/>
              </a:ext>
            </a:extLst>
          </p:cNvPr>
          <p:cNvSpPr txBox="1"/>
          <p:nvPr/>
        </p:nvSpPr>
        <p:spPr>
          <a:xfrm>
            <a:off x="374582" y="3787985"/>
            <a:ext cx="1676299" cy="1107996"/>
          </a:xfrm>
          <a:prstGeom prst="rect">
            <a:avLst/>
          </a:prstGeom>
          <a:noFill/>
        </p:spPr>
        <p:txBody>
          <a:bodyPr wrap="square" rtlCol="0">
            <a:spAutoFit/>
          </a:bodyPr>
          <a:lstStyle/>
          <a:p>
            <a:r>
              <a:rPr lang="en-US" sz="2200" b="1" dirty="0">
                <a:solidFill>
                  <a:srgbClr val="005595"/>
                </a:solidFill>
                <a:latin typeface="Arial" panose="020B0604020202020204" pitchFamily="34" charset="0"/>
                <a:cs typeface="Arial" panose="020B0604020202020204" pitchFamily="34" charset="0"/>
              </a:rPr>
              <a:t>No way! </a:t>
            </a:r>
          </a:p>
          <a:p>
            <a:r>
              <a:rPr lang="en-US" sz="2200" b="1" dirty="0">
                <a:solidFill>
                  <a:srgbClr val="005595"/>
                </a:solidFill>
                <a:latin typeface="Arial" panose="020B0604020202020204" pitchFamily="34" charset="0"/>
                <a:cs typeface="Arial" panose="020B0604020202020204" pitchFamily="34" charset="0"/>
              </a:rPr>
              <a:t>I’ll block this.</a:t>
            </a:r>
          </a:p>
        </p:txBody>
      </p:sp>
      <p:sp>
        <p:nvSpPr>
          <p:cNvPr id="13" name="TextBox 12">
            <a:extLst>
              <a:ext uri="{FF2B5EF4-FFF2-40B4-BE49-F238E27FC236}">
                <a16:creationId xmlns:a16="http://schemas.microsoft.com/office/drawing/2014/main" id="{F07A2354-8994-3996-4879-C780550E25F4}"/>
              </a:ext>
            </a:extLst>
          </p:cNvPr>
          <p:cNvSpPr txBox="1"/>
          <p:nvPr/>
        </p:nvSpPr>
        <p:spPr>
          <a:xfrm>
            <a:off x="2294480" y="3787985"/>
            <a:ext cx="1661532" cy="1785104"/>
          </a:xfrm>
          <a:prstGeom prst="rect">
            <a:avLst/>
          </a:prstGeom>
          <a:noFill/>
        </p:spPr>
        <p:txBody>
          <a:bodyPr wrap="square" rtlCol="0">
            <a:spAutoFit/>
          </a:bodyPr>
          <a:lstStyle/>
          <a:p>
            <a:r>
              <a:rPr lang="en-US" sz="2200" b="1" dirty="0">
                <a:solidFill>
                  <a:srgbClr val="005595"/>
                </a:solidFill>
                <a:latin typeface="Arial" panose="020B0604020202020204" pitchFamily="34" charset="0"/>
                <a:cs typeface="Arial" panose="020B0604020202020204" pitchFamily="34" charset="0"/>
              </a:rPr>
              <a:t>I see MAJOR issues we need to resolve.</a:t>
            </a:r>
          </a:p>
        </p:txBody>
      </p:sp>
      <p:sp>
        <p:nvSpPr>
          <p:cNvPr id="14" name="TextBox 13">
            <a:extLst>
              <a:ext uri="{FF2B5EF4-FFF2-40B4-BE49-F238E27FC236}">
                <a16:creationId xmlns:a16="http://schemas.microsoft.com/office/drawing/2014/main" id="{673EB16E-64F2-1237-90F8-9D2A5E41DA27}"/>
              </a:ext>
            </a:extLst>
          </p:cNvPr>
          <p:cNvSpPr txBox="1"/>
          <p:nvPr/>
        </p:nvSpPr>
        <p:spPr>
          <a:xfrm>
            <a:off x="4199611" y="3787983"/>
            <a:ext cx="1681030" cy="2123658"/>
          </a:xfrm>
          <a:prstGeom prst="rect">
            <a:avLst/>
          </a:prstGeom>
          <a:noFill/>
        </p:spPr>
        <p:txBody>
          <a:bodyPr wrap="square" rtlCol="0">
            <a:spAutoFit/>
          </a:bodyPr>
          <a:lstStyle/>
          <a:p>
            <a:r>
              <a:rPr lang="en-US" sz="2200" b="1" dirty="0">
                <a:solidFill>
                  <a:srgbClr val="005595"/>
                </a:solidFill>
                <a:latin typeface="Arial" panose="020B0604020202020204" pitchFamily="34" charset="0"/>
                <a:cs typeface="Arial" panose="020B0604020202020204" pitchFamily="34" charset="0"/>
              </a:rPr>
              <a:t>I see MINOR issues we need to resolve now.</a:t>
            </a:r>
          </a:p>
        </p:txBody>
      </p:sp>
      <p:sp>
        <p:nvSpPr>
          <p:cNvPr id="17" name="TextBox 16">
            <a:extLst>
              <a:ext uri="{FF2B5EF4-FFF2-40B4-BE49-F238E27FC236}">
                <a16:creationId xmlns:a16="http://schemas.microsoft.com/office/drawing/2014/main" id="{55F103BC-CF34-5847-9A82-5A3C154CE62C}"/>
              </a:ext>
            </a:extLst>
          </p:cNvPr>
          <p:cNvSpPr txBox="1"/>
          <p:nvPr/>
        </p:nvSpPr>
        <p:spPr>
          <a:xfrm>
            <a:off x="6172200" y="3787985"/>
            <a:ext cx="1757084" cy="1446550"/>
          </a:xfrm>
          <a:prstGeom prst="rect">
            <a:avLst/>
          </a:prstGeom>
          <a:noFill/>
        </p:spPr>
        <p:txBody>
          <a:bodyPr wrap="square" rtlCol="0">
            <a:spAutoFit/>
          </a:bodyPr>
          <a:lstStyle/>
          <a:p>
            <a:r>
              <a:rPr lang="en-US" sz="2200" b="1" dirty="0">
                <a:solidFill>
                  <a:srgbClr val="005595"/>
                </a:solidFill>
                <a:latin typeface="Arial" panose="020B0604020202020204" pitchFamily="34" charset="0"/>
                <a:cs typeface="Arial" panose="020B0604020202020204" pitchFamily="34" charset="0"/>
              </a:rPr>
              <a:t>I see minor issues we can resolve later.</a:t>
            </a:r>
          </a:p>
        </p:txBody>
      </p:sp>
      <p:sp>
        <p:nvSpPr>
          <p:cNvPr id="18" name="TextBox 17">
            <a:extLst>
              <a:ext uri="{FF2B5EF4-FFF2-40B4-BE49-F238E27FC236}">
                <a16:creationId xmlns:a16="http://schemas.microsoft.com/office/drawing/2014/main" id="{B191027B-7B51-FCC5-46BB-2F5B4E1DA252}"/>
              </a:ext>
            </a:extLst>
          </p:cNvPr>
          <p:cNvSpPr txBox="1"/>
          <p:nvPr/>
        </p:nvSpPr>
        <p:spPr>
          <a:xfrm>
            <a:off x="8153400" y="3803985"/>
            <a:ext cx="1837179" cy="769441"/>
          </a:xfrm>
          <a:prstGeom prst="rect">
            <a:avLst/>
          </a:prstGeom>
          <a:noFill/>
        </p:spPr>
        <p:txBody>
          <a:bodyPr wrap="square" rtlCol="0">
            <a:spAutoFit/>
          </a:bodyPr>
          <a:lstStyle/>
          <a:p>
            <a:r>
              <a:rPr lang="en-US" sz="2200" b="1" dirty="0">
                <a:solidFill>
                  <a:srgbClr val="005595"/>
                </a:solidFill>
                <a:latin typeface="Arial" panose="020B0604020202020204" pitchFamily="34" charset="0"/>
                <a:cs typeface="Arial" panose="020B0604020202020204" pitchFamily="34" charset="0"/>
              </a:rPr>
              <a:t>I’m fine with this as it is.</a:t>
            </a:r>
          </a:p>
        </p:txBody>
      </p:sp>
      <p:sp>
        <p:nvSpPr>
          <p:cNvPr id="19" name="TextBox 18">
            <a:extLst>
              <a:ext uri="{FF2B5EF4-FFF2-40B4-BE49-F238E27FC236}">
                <a16:creationId xmlns:a16="http://schemas.microsoft.com/office/drawing/2014/main" id="{626CA372-7476-0F35-EB81-71FE9B9F40B1}"/>
              </a:ext>
            </a:extLst>
          </p:cNvPr>
          <p:cNvSpPr txBox="1"/>
          <p:nvPr/>
        </p:nvSpPr>
        <p:spPr>
          <a:xfrm>
            <a:off x="10141120" y="3850953"/>
            <a:ext cx="1661532" cy="1446550"/>
          </a:xfrm>
          <a:prstGeom prst="rect">
            <a:avLst/>
          </a:prstGeom>
          <a:noFill/>
        </p:spPr>
        <p:txBody>
          <a:bodyPr wrap="square" rtlCol="0">
            <a:spAutoFit/>
          </a:bodyPr>
          <a:lstStyle/>
          <a:p>
            <a:r>
              <a:rPr lang="en-US" sz="2200" b="1" dirty="0">
                <a:solidFill>
                  <a:srgbClr val="005595"/>
                </a:solidFill>
                <a:latin typeface="Arial" panose="020B0604020202020204" pitchFamily="34" charset="0"/>
                <a:cs typeface="Arial" panose="020B0604020202020204" pitchFamily="34" charset="0"/>
              </a:rPr>
              <a:t>I love this! I will champion it.</a:t>
            </a:r>
          </a:p>
        </p:txBody>
      </p:sp>
    </p:spTree>
    <p:extLst>
      <p:ext uri="{BB962C8B-B14F-4D97-AF65-F5344CB8AC3E}">
        <p14:creationId xmlns:p14="http://schemas.microsoft.com/office/powerpoint/2010/main" val="25081154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D84D6-F171-4A6C-9D36-D32986F92429}"/>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Draft Recommendations: Triage Team and Data Collection</a:t>
            </a:r>
            <a:endParaRPr lang="en-US" dirty="0"/>
          </a:p>
        </p:txBody>
      </p:sp>
      <p:sp>
        <p:nvSpPr>
          <p:cNvPr id="4" name="Slide Number Placeholder 3">
            <a:extLst>
              <a:ext uri="{FF2B5EF4-FFF2-40B4-BE49-F238E27FC236}">
                <a16:creationId xmlns:a16="http://schemas.microsoft.com/office/drawing/2014/main" id="{A09587CD-3359-438E-A626-AC092685E3B4}"/>
              </a:ext>
            </a:extLst>
          </p:cNvPr>
          <p:cNvSpPr>
            <a:spLocks noGrp="1"/>
          </p:cNvSpPr>
          <p:nvPr>
            <p:ph type="sldNum" sz="quarter" idx="11"/>
          </p:nvPr>
        </p:nvSpPr>
        <p:spPr/>
        <p:txBody>
          <a:bodyPr/>
          <a:lstStyle/>
          <a:p>
            <a:pPr>
              <a:defRPr/>
            </a:pPr>
            <a:fld id="{DB2CD222-6AD2-4E92-97F8-569B95AFE93E}" type="slidenum">
              <a:rPr lang="en-US" altLang="en-US" smtClean="0"/>
              <a:pPr>
                <a:defRPr/>
              </a:pPr>
              <a:t>52</a:t>
            </a:fld>
            <a:endParaRPr lang="en-US" altLang="en-US" dirty="0"/>
          </a:p>
        </p:txBody>
      </p:sp>
    </p:spTree>
    <p:extLst>
      <p:ext uri="{BB962C8B-B14F-4D97-AF65-F5344CB8AC3E}">
        <p14:creationId xmlns:p14="http://schemas.microsoft.com/office/powerpoint/2010/main" val="37921898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068E6-C46D-430F-BA54-DBA5DDCEE1D8}"/>
              </a:ext>
            </a:extLst>
          </p:cNvPr>
          <p:cNvSpPr>
            <a:spLocks noGrp="1"/>
          </p:cNvSpPr>
          <p:nvPr>
            <p:ph type="title"/>
          </p:nvPr>
        </p:nvSpPr>
        <p:spPr/>
        <p:txBody>
          <a:bodyPr/>
          <a:lstStyle/>
          <a:p>
            <a:r>
              <a:rPr lang="en-US" dirty="0"/>
              <a:t>Triage- General</a:t>
            </a:r>
          </a:p>
        </p:txBody>
      </p:sp>
      <p:sp>
        <p:nvSpPr>
          <p:cNvPr id="3" name="Content Placeholder 2">
            <a:extLst>
              <a:ext uri="{FF2B5EF4-FFF2-40B4-BE49-F238E27FC236}">
                <a16:creationId xmlns:a16="http://schemas.microsoft.com/office/drawing/2014/main" id="{B20641B3-8833-41D0-9045-A09AA2F00B4F}"/>
              </a:ext>
            </a:extLst>
          </p:cNvPr>
          <p:cNvSpPr>
            <a:spLocks noGrp="1"/>
          </p:cNvSpPr>
          <p:nvPr>
            <p:ph idx="1"/>
          </p:nvPr>
        </p:nvSpPr>
        <p:spPr/>
        <p:txBody>
          <a:bodyPr/>
          <a:lstStyle/>
          <a:p>
            <a:r>
              <a:rPr lang="en-US" dirty="0">
                <a:latin typeface="Calibri" panose="020F0502020204030204" pitchFamily="34" charset="0"/>
                <a:cs typeface="Calibri" panose="020F0502020204030204" pitchFamily="34" charset="0"/>
              </a:rPr>
              <a:t>Ensure culturally specific and linguistically appropriate materials and interpretation are available for all patient populations</a:t>
            </a:r>
          </a:p>
          <a:p>
            <a:r>
              <a:rPr lang="en-US" dirty="0">
                <a:latin typeface="Calibri" panose="020F0502020204030204" pitchFamily="34" charset="0"/>
                <a:cs typeface="Calibri" panose="020F0502020204030204" pitchFamily="34" charset="0"/>
              </a:rPr>
              <a:t>Consider creating statewide guide for triage team members outlining priorities and processes</a:t>
            </a:r>
          </a:p>
          <a:p>
            <a:r>
              <a:rPr lang="en-US" dirty="0">
                <a:latin typeface="Calibri" panose="020F0502020204030204" pitchFamily="34" charset="0"/>
                <a:cs typeface="Calibri" panose="020F0502020204030204" pitchFamily="34" charset="0"/>
              </a:rPr>
              <a:t>Ensure transparency and communicate publicly</a:t>
            </a:r>
          </a:p>
          <a:p>
            <a:endParaRPr lang="en-US" dirty="0"/>
          </a:p>
        </p:txBody>
      </p:sp>
      <p:sp>
        <p:nvSpPr>
          <p:cNvPr id="4" name="Slide Number Placeholder 3">
            <a:extLst>
              <a:ext uri="{FF2B5EF4-FFF2-40B4-BE49-F238E27FC236}">
                <a16:creationId xmlns:a16="http://schemas.microsoft.com/office/drawing/2014/main" id="{3DEC86DF-7E9C-42D6-AC81-406C8697D4BD}"/>
              </a:ext>
            </a:extLst>
          </p:cNvPr>
          <p:cNvSpPr>
            <a:spLocks noGrp="1"/>
          </p:cNvSpPr>
          <p:nvPr>
            <p:ph type="sldNum" sz="quarter" idx="11"/>
          </p:nvPr>
        </p:nvSpPr>
        <p:spPr/>
        <p:txBody>
          <a:bodyPr/>
          <a:lstStyle/>
          <a:p>
            <a:pPr>
              <a:defRPr/>
            </a:pPr>
            <a:fld id="{678D0E47-2870-4D7F-9E5B-E656D1108487}" type="slidenum">
              <a:rPr lang="en-US" altLang="en-US" smtClean="0"/>
              <a:pPr>
                <a:defRPr/>
              </a:pPr>
              <a:t>53</a:t>
            </a:fld>
            <a:endParaRPr lang="en-US" altLang="en-US" dirty="0"/>
          </a:p>
        </p:txBody>
      </p:sp>
    </p:spTree>
    <p:extLst>
      <p:ext uri="{BB962C8B-B14F-4D97-AF65-F5344CB8AC3E}">
        <p14:creationId xmlns:p14="http://schemas.microsoft.com/office/powerpoint/2010/main" val="11416575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7DD13-E5CD-4C12-BF94-6EB5BEAE2C55}"/>
              </a:ext>
            </a:extLst>
          </p:cNvPr>
          <p:cNvSpPr>
            <a:spLocks noGrp="1"/>
          </p:cNvSpPr>
          <p:nvPr>
            <p:ph type="title"/>
          </p:nvPr>
        </p:nvSpPr>
        <p:spPr/>
        <p:txBody>
          <a:bodyPr/>
          <a:lstStyle/>
          <a:p>
            <a:r>
              <a:rPr lang="en-US" dirty="0"/>
              <a:t>Triage Team Role and Responsibility </a:t>
            </a:r>
            <a:br>
              <a:rPr lang="en-US" dirty="0"/>
            </a:br>
            <a:r>
              <a:rPr lang="en-US" dirty="0"/>
              <a:t>(1 of 2) </a:t>
            </a:r>
          </a:p>
        </p:txBody>
      </p:sp>
      <p:sp>
        <p:nvSpPr>
          <p:cNvPr id="3" name="Content Placeholder 2">
            <a:extLst>
              <a:ext uri="{FF2B5EF4-FFF2-40B4-BE49-F238E27FC236}">
                <a16:creationId xmlns:a16="http://schemas.microsoft.com/office/drawing/2014/main" id="{723B4BAC-C988-47C9-8C83-AB744D44014F}"/>
              </a:ext>
            </a:extLst>
          </p:cNvPr>
          <p:cNvSpPr>
            <a:spLocks noGrp="1"/>
          </p:cNvSpPr>
          <p:nvPr>
            <p:ph idx="1"/>
          </p:nvPr>
        </p:nvSpPr>
        <p:spPr/>
        <p:txBody>
          <a:bodyPr/>
          <a:lstStyle/>
          <a:p>
            <a:r>
              <a:rPr lang="en-US" dirty="0">
                <a:latin typeface="Calibri" panose="020F0502020204030204" pitchFamily="34" charset="0"/>
                <a:cs typeface="Calibri" panose="020F0502020204030204" pitchFamily="34" charset="0"/>
              </a:rPr>
              <a:t>Ensure clear and concise language and messaging when defining and communicating roles and outcomes</a:t>
            </a:r>
          </a:p>
          <a:p>
            <a:endParaRPr lang="en-US" sz="1200"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Ensure continuous quality improvement (QI)</a:t>
            </a:r>
          </a:p>
          <a:p>
            <a:pPr lvl="1"/>
            <a:r>
              <a:rPr lang="en-US" dirty="0">
                <a:latin typeface="Calibri" panose="020F0502020204030204" pitchFamily="34" charset="0"/>
                <a:cs typeface="Calibri" panose="020F0502020204030204" pitchFamily="34" charset="0"/>
              </a:rPr>
              <a:t>Create a continuous QI system and learning environment</a:t>
            </a:r>
          </a:p>
          <a:p>
            <a:pPr lvl="1"/>
            <a:r>
              <a:rPr lang="en-US" dirty="0">
                <a:latin typeface="Calibri" panose="020F0502020204030204" pitchFamily="34" charset="0"/>
                <a:cs typeface="Calibri" panose="020F0502020204030204" pitchFamily="34" charset="0"/>
              </a:rPr>
              <a:t>Document mistakes, concerns, complaints, and any other issues with service or role</a:t>
            </a:r>
          </a:p>
          <a:p>
            <a:pPr lvl="1"/>
            <a:r>
              <a:rPr lang="en-US" dirty="0">
                <a:latin typeface="Calibri" panose="020F0502020204030204" pitchFamily="34" charset="0"/>
                <a:cs typeface="Calibri" panose="020F0502020204030204" pitchFamily="34" charset="0"/>
              </a:rPr>
              <a:t>Identify opportunities for group learning and QI efforts</a:t>
            </a:r>
          </a:p>
          <a:p>
            <a:pPr lvl="1"/>
            <a:r>
              <a:rPr lang="en-US" dirty="0">
                <a:latin typeface="Calibri" panose="020F0502020204030204" pitchFamily="34" charset="0"/>
                <a:cs typeface="Calibri" panose="020F0502020204030204" pitchFamily="34" charset="0"/>
              </a:rPr>
              <a:t>Identify processes to address complaints or concerns real-time</a:t>
            </a:r>
          </a:p>
          <a:p>
            <a:pPr lvl="1"/>
            <a:endParaRPr lang="en-US" dirty="0"/>
          </a:p>
        </p:txBody>
      </p:sp>
      <p:sp>
        <p:nvSpPr>
          <p:cNvPr id="4" name="Slide Number Placeholder 3">
            <a:extLst>
              <a:ext uri="{FF2B5EF4-FFF2-40B4-BE49-F238E27FC236}">
                <a16:creationId xmlns:a16="http://schemas.microsoft.com/office/drawing/2014/main" id="{B82F09F8-0508-441F-A370-FE5EB3EBAE9D}"/>
              </a:ext>
            </a:extLst>
          </p:cNvPr>
          <p:cNvSpPr>
            <a:spLocks noGrp="1"/>
          </p:cNvSpPr>
          <p:nvPr>
            <p:ph type="sldNum" sz="quarter" idx="11"/>
          </p:nvPr>
        </p:nvSpPr>
        <p:spPr/>
        <p:txBody>
          <a:bodyPr/>
          <a:lstStyle/>
          <a:p>
            <a:pPr>
              <a:defRPr/>
            </a:pPr>
            <a:fld id="{678D0E47-2870-4D7F-9E5B-E656D1108487}" type="slidenum">
              <a:rPr lang="en-US" altLang="en-US" smtClean="0"/>
              <a:pPr>
                <a:defRPr/>
              </a:pPr>
              <a:t>54</a:t>
            </a:fld>
            <a:endParaRPr lang="en-US" altLang="en-US" dirty="0"/>
          </a:p>
        </p:txBody>
      </p:sp>
    </p:spTree>
    <p:extLst>
      <p:ext uri="{BB962C8B-B14F-4D97-AF65-F5344CB8AC3E}">
        <p14:creationId xmlns:p14="http://schemas.microsoft.com/office/powerpoint/2010/main" val="355162175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7DD13-E5CD-4C12-BF94-6EB5BEAE2C55}"/>
              </a:ext>
            </a:extLst>
          </p:cNvPr>
          <p:cNvSpPr>
            <a:spLocks noGrp="1"/>
          </p:cNvSpPr>
          <p:nvPr>
            <p:ph type="title"/>
          </p:nvPr>
        </p:nvSpPr>
        <p:spPr/>
        <p:txBody>
          <a:bodyPr/>
          <a:lstStyle/>
          <a:p>
            <a:r>
              <a:rPr lang="en-US" dirty="0"/>
              <a:t>Triage Team Role and Responsibility </a:t>
            </a:r>
            <a:br>
              <a:rPr lang="en-US" dirty="0"/>
            </a:br>
            <a:r>
              <a:rPr lang="en-US" dirty="0"/>
              <a:t>(2 of 2)</a:t>
            </a:r>
          </a:p>
        </p:txBody>
      </p:sp>
      <p:sp>
        <p:nvSpPr>
          <p:cNvPr id="3" name="Content Placeholder 2">
            <a:extLst>
              <a:ext uri="{FF2B5EF4-FFF2-40B4-BE49-F238E27FC236}">
                <a16:creationId xmlns:a16="http://schemas.microsoft.com/office/drawing/2014/main" id="{723B4BAC-C988-47C9-8C83-AB744D44014F}"/>
              </a:ext>
            </a:extLst>
          </p:cNvPr>
          <p:cNvSpPr>
            <a:spLocks noGrp="1"/>
          </p:cNvSpPr>
          <p:nvPr>
            <p:ph idx="1"/>
          </p:nvPr>
        </p:nvSpPr>
        <p:spPr/>
        <p:txBody>
          <a:bodyPr/>
          <a:lstStyle/>
          <a:p>
            <a:r>
              <a:rPr lang="en-US" dirty="0">
                <a:latin typeface="Calibri" panose="020F0502020204030204" pitchFamily="34" charset="0"/>
                <a:cs typeface="Calibri" panose="020F0502020204030204" pitchFamily="34" charset="0"/>
              </a:rPr>
              <a:t>Timely and efficient work</a:t>
            </a:r>
          </a:p>
          <a:p>
            <a:pPr lvl="1"/>
            <a:r>
              <a:rPr lang="en-US" dirty="0">
                <a:latin typeface="Calibri" panose="020F0502020204030204" pitchFamily="34" charset="0"/>
                <a:cs typeface="Calibri" panose="020F0502020204030204" pitchFamily="34" charset="0"/>
              </a:rPr>
              <a:t>Work within timeframe needed for decisions</a:t>
            </a:r>
          </a:p>
          <a:p>
            <a:pPr lvl="1"/>
            <a:endParaRPr lang="en-US" sz="1000"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Maximize approaches that limit bias</a:t>
            </a:r>
            <a:r>
              <a:rPr lang="en-US" dirty="0">
                <a:solidFill>
                  <a:srgbClr val="FF0000"/>
                </a:solidFill>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and discrimination</a:t>
            </a:r>
          </a:p>
          <a:p>
            <a:pPr lvl="1"/>
            <a:r>
              <a:rPr lang="en-US" dirty="0">
                <a:latin typeface="Calibri" panose="020F0502020204030204" pitchFamily="34" charset="0"/>
                <a:cs typeface="Calibri" panose="020F0502020204030204" pitchFamily="34" charset="0"/>
              </a:rPr>
              <a:t>Establish common factors associated with bias and discrimination, then work to reduce these</a:t>
            </a:r>
          </a:p>
          <a:p>
            <a:pPr lvl="1"/>
            <a:endParaRPr lang="en-US" sz="1000"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Promote consistency of triage across teams, systems</a:t>
            </a:r>
          </a:p>
          <a:p>
            <a:pPr lvl="1"/>
            <a:r>
              <a:rPr lang="en-US" dirty="0">
                <a:latin typeface="Calibri" panose="020F0502020204030204" pitchFamily="34" charset="0"/>
                <a:cs typeface="Calibri" panose="020F0502020204030204" pitchFamily="34" charset="0"/>
              </a:rPr>
              <a:t>Participate in statewide learning and quality improvement opportunities</a:t>
            </a:r>
          </a:p>
          <a:p>
            <a:pPr marL="457200" lvl="1" indent="0">
              <a:buNone/>
            </a:pPr>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B82F09F8-0508-441F-A370-FE5EB3EBAE9D}"/>
              </a:ext>
            </a:extLst>
          </p:cNvPr>
          <p:cNvSpPr>
            <a:spLocks noGrp="1"/>
          </p:cNvSpPr>
          <p:nvPr>
            <p:ph type="sldNum" sz="quarter" idx="11"/>
          </p:nvPr>
        </p:nvSpPr>
        <p:spPr/>
        <p:txBody>
          <a:bodyPr/>
          <a:lstStyle/>
          <a:p>
            <a:pPr>
              <a:defRPr/>
            </a:pPr>
            <a:fld id="{678D0E47-2870-4D7F-9E5B-E656D1108487}" type="slidenum">
              <a:rPr lang="en-US" altLang="en-US" smtClean="0"/>
              <a:pPr>
                <a:defRPr/>
              </a:pPr>
              <a:t>55</a:t>
            </a:fld>
            <a:endParaRPr lang="en-US" altLang="en-US" dirty="0"/>
          </a:p>
        </p:txBody>
      </p:sp>
    </p:spTree>
    <p:extLst>
      <p:ext uri="{BB962C8B-B14F-4D97-AF65-F5344CB8AC3E}">
        <p14:creationId xmlns:p14="http://schemas.microsoft.com/office/powerpoint/2010/main" val="184943755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FF854-C525-4255-B4D0-4A63849B0077}"/>
              </a:ext>
            </a:extLst>
          </p:cNvPr>
          <p:cNvSpPr>
            <a:spLocks noGrp="1"/>
          </p:cNvSpPr>
          <p:nvPr>
            <p:ph type="title"/>
          </p:nvPr>
        </p:nvSpPr>
        <p:spPr/>
        <p:txBody>
          <a:bodyPr/>
          <a:lstStyle/>
          <a:p>
            <a:r>
              <a:rPr lang="en-US" dirty="0"/>
              <a:t>Triage Team Members/Representation</a:t>
            </a:r>
          </a:p>
        </p:txBody>
      </p:sp>
      <p:sp>
        <p:nvSpPr>
          <p:cNvPr id="3" name="Content Placeholder 2">
            <a:extLst>
              <a:ext uri="{FF2B5EF4-FFF2-40B4-BE49-F238E27FC236}">
                <a16:creationId xmlns:a16="http://schemas.microsoft.com/office/drawing/2014/main" id="{3E63231B-904E-4D04-8305-431325DCE256}"/>
              </a:ext>
            </a:extLst>
          </p:cNvPr>
          <p:cNvSpPr>
            <a:spLocks noGrp="1"/>
          </p:cNvSpPr>
          <p:nvPr>
            <p:ph idx="1"/>
          </p:nvPr>
        </p:nvSpPr>
        <p:spPr/>
        <p:txBody>
          <a:bodyPr/>
          <a:lstStyle/>
          <a:p>
            <a:r>
              <a:rPr lang="en-US" sz="2800" dirty="0">
                <a:latin typeface="Calibri" panose="020F0502020204030204" pitchFamily="34" charset="0"/>
                <a:cs typeface="Calibri" panose="020F0502020204030204" pitchFamily="34" charset="0"/>
              </a:rPr>
              <a:t>Include a community representative on the triage team</a:t>
            </a:r>
          </a:p>
          <a:p>
            <a:pPr lvl="1"/>
            <a:r>
              <a:rPr lang="en-US" sz="2400" dirty="0">
                <a:latin typeface="Calibri" panose="020F0502020204030204" pitchFamily="34" charset="0"/>
                <a:cs typeface="Calibri" panose="020F0502020204030204" pitchFamily="34" charset="0"/>
              </a:rPr>
              <a:t>Build trust</a:t>
            </a:r>
          </a:p>
          <a:p>
            <a:pPr lvl="1"/>
            <a:r>
              <a:rPr lang="en-US" sz="2400" dirty="0">
                <a:latin typeface="Calibri" panose="020F0502020204030204" pitchFamily="34" charset="0"/>
                <a:cs typeface="Calibri" panose="020F0502020204030204" pitchFamily="34" charset="0"/>
              </a:rPr>
              <a:t>Participate in complex decision making</a:t>
            </a:r>
          </a:p>
          <a:p>
            <a:pPr lvl="1"/>
            <a:r>
              <a:rPr lang="en-US" sz="2400" dirty="0">
                <a:latin typeface="Calibri" panose="020F0502020204030204" pitchFamily="34" charset="0"/>
                <a:cs typeface="Calibri" panose="020F0502020204030204" pitchFamily="34" charset="0"/>
              </a:rPr>
              <a:t>Could include a community health worker (CHW)</a:t>
            </a:r>
          </a:p>
          <a:p>
            <a:pPr lvl="1"/>
            <a:endParaRPr lang="en-US" sz="12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Include bilingual, bicultural interpreters to assist the triage team</a:t>
            </a:r>
          </a:p>
          <a:p>
            <a:endParaRPr lang="en-US" sz="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Explore various options for triage team “service area”</a:t>
            </a:r>
          </a:p>
          <a:p>
            <a:pPr lvl="1"/>
            <a:r>
              <a:rPr lang="en-US" sz="2400" dirty="0">
                <a:latin typeface="Calibri" panose="020F0502020204030204" pitchFamily="34" charset="0"/>
                <a:cs typeface="Calibri" panose="020F0502020204030204" pitchFamily="34" charset="0"/>
              </a:rPr>
              <a:t>Triage team options to support smaller hospitals</a:t>
            </a:r>
          </a:p>
          <a:p>
            <a:pPr lvl="1"/>
            <a:r>
              <a:rPr lang="en-US" sz="2400" dirty="0">
                <a:latin typeface="Calibri" panose="020F0502020204030204" pitchFamily="34" charset="0"/>
                <a:cs typeface="Calibri" panose="020F0502020204030204" pitchFamily="34" charset="0"/>
              </a:rPr>
              <a:t>Local/regional options for triage team service (e.g., functions at hospital, health system, regional, or state level)</a:t>
            </a:r>
          </a:p>
          <a:p>
            <a:endParaRPr lang="en-US" sz="2800" dirty="0"/>
          </a:p>
        </p:txBody>
      </p:sp>
      <p:sp>
        <p:nvSpPr>
          <p:cNvPr id="4" name="Slide Number Placeholder 3">
            <a:extLst>
              <a:ext uri="{FF2B5EF4-FFF2-40B4-BE49-F238E27FC236}">
                <a16:creationId xmlns:a16="http://schemas.microsoft.com/office/drawing/2014/main" id="{529C88BB-1087-40CF-AFA6-75E796D935AA}"/>
              </a:ext>
            </a:extLst>
          </p:cNvPr>
          <p:cNvSpPr>
            <a:spLocks noGrp="1"/>
          </p:cNvSpPr>
          <p:nvPr>
            <p:ph type="sldNum" sz="quarter" idx="11"/>
          </p:nvPr>
        </p:nvSpPr>
        <p:spPr/>
        <p:txBody>
          <a:bodyPr/>
          <a:lstStyle/>
          <a:p>
            <a:pPr>
              <a:defRPr/>
            </a:pPr>
            <a:fld id="{678D0E47-2870-4D7F-9E5B-E656D1108487}" type="slidenum">
              <a:rPr lang="en-US" altLang="en-US" smtClean="0"/>
              <a:pPr>
                <a:defRPr/>
              </a:pPr>
              <a:t>56</a:t>
            </a:fld>
            <a:endParaRPr lang="en-US" altLang="en-US" dirty="0"/>
          </a:p>
        </p:txBody>
      </p:sp>
    </p:spTree>
    <p:extLst>
      <p:ext uri="{BB962C8B-B14F-4D97-AF65-F5344CB8AC3E}">
        <p14:creationId xmlns:p14="http://schemas.microsoft.com/office/powerpoint/2010/main" val="316041724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5C138-68CA-4FDB-BE2C-62DEB1737806}"/>
              </a:ext>
            </a:extLst>
          </p:cNvPr>
          <p:cNvSpPr>
            <a:spLocks noGrp="1"/>
          </p:cNvSpPr>
          <p:nvPr>
            <p:ph type="title"/>
          </p:nvPr>
        </p:nvSpPr>
        <p:spPr/>
        <p:txBody>
          <a:bodyPr/>
          <a:lstStyle/>
          <a:p>
            <a:r>
              <a:rPr lang="en-US" dirty="0"/>
              <a:t>Trainings, Experience and Supports</a:t>
            </a:r>
          </a:p>
        </p:txBody>
      </p:sp>
      <p:sp>
        <p:nvSpPr>
          <p:cNvPr id="3" name="Content Placeholder 2">
            <a:extLst>
              <a:ext uri="{FF2B5EF4-FFF2-40B4-BE49-F238E27FC236}">
                <a16:creationId xmlns:a16="http://schemas.microsoft.com/office/drawing/2014/main" id="{7A2A7235-8675-487E-BDBE-940C3E20FA83}"/>
              </a:ext>
            </a:extLst>
          </p:cNvPr>
          <p:cNvSpPr>
            <a:spLocks noGrp="1"/>
          </p:cNvSpPr>
          <p:nvPr>
            <p:ph idx="1"/>
          </p:nvPr>
        </p:nvSpPr>
        <p:spPr>
          <a:xfrm>
            <a:off x="597408" y="1219200"/>
            <a:ext cx="10972800" cy="4114800"/>
          </a:xfrm>
        </p:spPr>
        <p:txBody>
          <a:bodyPr/>
          <a:lstStyle/>
          <a:p>
            <a:r>
              <a:rPr lang="en-US" dirty="0">
                <a:latin typeface="Calibri" panose="020F0502020204030204" pitchFamily="34" charset="0"/>
                <a:cs typeface="Calibri" panose="020F0502020204030204" pitchFamily="34" charset="0"/>
              </a:rPr>
              <a:t>Requirement for strong, comprehensive training in discrimination, diversity, equity and inclusion</a:t>
            </a:r>
          </a:p>
          <a:p>
            <a:endParaRPr lang="en-US" sz="800"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Training regarding factors that tend to drive bias and discrimination </a:t>
            </a:r>
          </a:p>
          <a:p>
            <a:pPr lvl="1"/>
            <a:r>
              <a:rPr lang="en-US" sz="2400" dirty="0">
                <a:latin typeface="Calibri" panose="020F0502020204030204" pitchFamily="34" charset="0"/>
                <a:cs typeface="Calibri" panose="020F0502020204030204" pitchFamily="34" charset="0"/>
              </a:rPr>
              <a:t>E.g., fatigue, stress, fear, lack of preparedness</a:t>
            </a:r>
          </a:p>
          <a:p>
            <a:pPr lvl="1"/>
            <a:endParaRPr lang="en-US" sz="800"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Prioritize strong communication skills and communication training</a:t>
            </a:r>
          </a:p>
          <a:p>
            <a:endParaRPr lang="en-US" sz="800"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Training regarding populations served by the hospital/facility and cultural responsiveness</a:t>
            </a:r>
          </a:p>
        </p:txBody>
      </p:sp>
      <p:sp>
        <p:nvSpPr>
          <p:cNvPr id="4" name="Slide Number Placeholder 3">
            <a:extLst>
              <a:ext uri="{FF2B5EF4-FFF2-40B4-BE49-F238E27FC236}">
                <a16:creationId xmlns:a16="http://schemas.microsoft.com/office/drawing/2014/main" id="{3C9CFCDB-9752-4924-ADA9-17A4FA0177A3}"/>
              </a:ext>
            </a:extLst>
          </p:cNvPr>
          <p:cNvSpPr>
            <a:spLocks noGrp="1"/>
          </p:cNvSpPr>
          <p:nvPr>
            <p:ph type="sldNum" sz="quarter" idx="11"/>
          </p:nvPr>
        </p:nvSpPr>
        <p:spPr/>
        <p:txBody>
          <a:bodyPr/>
          <a:lstStyle/>
          <a:p>
            <a:pPr>
              <a:defRPr/>
            </a:pPr>
            <a:fld id="{678D0E47-2870-4D7F-9E5B-E656D1108487}" type="slidenum">
              <a:rPr lang="en-US" altLang="en-US" smtClean="0"/>
              <a:pPr>
                <a:defRPr/>
              </a:pPr>
              <a:t>57</a:t>
            </a:fld>
            <a:endParaRPr lang="en-US" altLang="en-US" dirty="0"/>
          </a:p>
        </p:txBody>
      </p:sp>
    </p:spTree>
    <p:extLst>
      <p:ext uri="{BB962C8B-B14F-4D97-AF65-F5344CB8AC3E}">
        <p14:creationId xmlns:p14="http://schemas.microsoft.com/office/powerpoint/2010/main" val="10954603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A0E37-BF89-41A3-BBE2-48A8C53B2F94}"/>
              </a:ext>
            </a:extLst>
          </p:cNvPr>
          <p:cNvSpPr>
            <a:spLocks noGrp="1"/>
          </p:cNvSpPr>
          <p:nvPr>
            <p:ph type="title"/>
          </p:nvPr>
        </p:nvSpPr>
        <p:spPr/>
        <p:txBody>
          <a:bodyPr/>
          <a:lstStyle/>
          <a:p>
            <a:r>
              <a:rPr lang="en-US" dirty="0"/>
              <a:t>Data Collection</a:t>
            </a:r>
          </a:p>
        </p:txBody>
      </p:sp>
      <p:sp>
        <p:nvSpPr>
          <p:cNvPr id="3" name="Content Placeholder 2">
            <a:extLst>
              <a:ext uri="{FF2B5EF4-FFF2-40B4-BE49-F238E27FC236}">
                <a16:creationId xmlns:a16="http://schemas.microsoft.com/office/drawing/2014/main" id="{D84C0F3C-2137-4C9C-9E60-3F969EC0B1D3}"/>
              </a:ext>
            </a:extLst>
          </p:cNvPr>
          <p:cNvSpPr>
            <a:spLocks noGrp="1"/>
          </p:cNvSpPr>
          <p:nvPr>
            <p:ph idx="1"/>
          </p:nvPr>
        </p:nvSpPr>
        <p:spPr/>
        <p:txBody>
          <a:bodyPr/>
          <a:lstStyle/>
          <a:p>
            <a:r>
              <a:rPr lang="en-US" sz="2800" dirty="0">
                <a:latin typeface="Calibri" panose="020F0502020204030204" pitchFamily="34" charset="0"/>
                <a:cs typeface="Calibri" panose="020F0502020204030204" pitchFamily="34" charset="0"/>
              </a:rPr>
              <a:t>Importance of bicultural, bilingual interpreters for data collection</a:t>
            </a:r>
          </a:p>
          <a:p>
            <a:r>
              <a:rPr lang="en-US" sz="2800" dirty="0">
                <a:latin typeface="Calibri" panose="020F0502020204030204" pitchFamily="34" charset="0"/>
                <a:cs typeface="Calibri" panose="020F0502020204030204" pitchFamily="34" charset="0"/>
              </a:rPr>
              <a:t>Collect data regarding the point in time that patient preferences are identified or confirmed e.g., advance directives </a:t>
            </a:r>
          </a:p>
          <a:p>
            <a:r>
              <a:rPr lang="en-US" sz="2800" dirty="0">
                <a:latin typeface="Calibri" panose="020F0502020204030204" pitchFamily="34" charset="0"/>
                <a:cs typeface="Calibri" panose="020F0502020204030204" pitchFamily="34" charset="0"/>
              </a:rPr>
              <a:t>Include standards and capture measures of equity and inclusion</a:t>
            </a:r>
          </a:p>
          <a:p>
            <a:r>
              <a:rPr lang="en-US" sz="2800" dirty="0">
                <a:latin typeface="Calibri" panose="020F0502020204030204" pitchFamily="34" charset="0"/>
                <a:cs typeface="Calibri" panose="020F0502020204030204" pitchFamily="34" charset="0"/>
              </a:rPr>
              <a:t>Data collection regarding personal medical devices should include whether functioning properly, knowledge of proper use</a:t>
            </a:r>
          </a:p>
          <a:p>
            <a:r>
              <a:rPr lang="en-US" sz="2800" dirty="0">
                <a:latin typeface="Calibri" panose="020F0502020204030204" pitchFamily="34" charset="0"/>
                <a:cs typeface="Calibri" panose="020F0502020204030204" pitchFamily="34" charset="0"/>
              </a:rPr>
              <a:t>Need technology tools to efficiently capture data for future real-time or future quality review  </a:t>
            </a:r>
          </a:p>
          <a:p>
            <a:r>
              <a:rPr lang="en-US" sz="2800" dirty="0">
                <a:latin typeface="Calibri" panose="020F0502020204030204" pitchFamily="34" charset="0"/>
                <a:cs typeface="Calibri" panose="020F0502020204030204" pitchFamily="34" charset="0"/>
              </a:rPr>
              <a:t>Consider technology tools for purpose of quality oversight (e.g., recordings of triage team discussions)</a:t>
            </a:r>
          </a:p>
        </p:txBody>
      </p:sp>
      <p:sp>
        <p:nvSpPr>
          <p:cNvPr id="4" name="Slide Number Placeholder 3">
            <a:extLst>
              <a:ext uri="{FF2B5EF4-FFF2-40B4-BE49-F238E27FC236}">
                <a16:creationId xmlns:a16="http://schemas.microsoft.com/office/drawing/2014/main" id="{914FA85B-F318-43A4-923B-2F71C6D7F0B9}"/>
              </a:ext>
            </a:extLst>
          </p:cNvPr>
          <p:cNvSpPr>
            <a:spLocks noGrp="1"/>
          </p:cNvSpPr>
          <p:nvPr>
            <p:ph type="sldNum" sz="quarter" idx="11"/>
          </p:nvPr>
        </p:nvSpPr>
        <p:spPr/>
        <p:txBody>
          <a:bodyPr/>
          <a:lstStyle/>
          <a:p>
            <a:pPr>
              <a:defRPr/>
            </a:pPr>
            <a:fld id="{678D0E47-2870-4D7F-9E5B-E656D1108487}" type="slidenum">
              <a:rPr lang="en-US" altLang="en-US" smtClean="0"/>
              <a:pPr>
                <a:defRPr/>
              </a:pPr>
              <a:t>58</a:t>
            </a:fld>
            <a:endParaRPr lang="en-US" altLang="en-US" dirty="0"/>
          </a:p>
        </p:txBody>
      </p:sp>
    </p:spTree>
    <p:extLst>
      <p:ext uri="{BB962C8B-B14F-4D97-AF65-F5344CB8AC3E}">
        <p14:creationId xmlns:p14="http://schemas.microsoft.com/office/powerpoint/2010/main" val="133210652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ED326-DDA5-474E-B122-4B71CB3D2D49}"/>
              </a:ext>
            </a:extLst>
          </p:cNvPr>
          <p:cNvSpPr>
            <a:spLocks noGrp="1"/>
          </p:cNvSpPr>
          <p:nvPr>
            <p:ph type="title"/>
          </p:nvPr>
        </p:nvSpPr>
        <p:spPr/>
        <p:txBody>
          <a:bodyPr/>
          <a:lstStyle/>
          <a:p>
            <a:r>
              <a:rPr lang="en-US" dirty="0"/>
              <a:t>Thank You</a:t>
            </a:r>
          </a:p>
        </p:txBody>
      </p:sp>
      <p:sp>
        <p:nvSpPr>
          <p:cNvPr id="4" name="Slide Number Placeholder 3">
            <a:extLst>
              <a:ext uri="{FF2B5EF4-FFF2-40B4-BE49-F238E27FC236}">
                <a16:creationId xmlns:a16="http://schemas.microsoft.com/office/drawing/2014/main" id="{F96D0C9D-6CAB-42FF-BDCB-C98350197652}"/>
              </a:ext>
            </a:extLst>
          </p:cNvPr>
          <p:cNvSpPr>
            <a:spLocks noGrp="1"/>
          </p:cNvSpPr>
          <p:nvPr>
            <p:ph type="sldNum" sz="quarter" idx="11"/>
          </p:nvPr>
        </p:nvSpPr>
        <p:spPr/>
        <p:txBody>
          <a:bodyPr/>
          <a:lstStyle/>
          <a:p>
            <a:pPr>
              <a:defRPr/>
            </a:pPr>
            <a:fld id="{DB2CD222-6AD2-4E92-97F8-569B95AFE93E}" type="slidenum">
              <a:rPr lang="en-US" altLang="en-US" smtClean="0"/>
              <a:pPr>
                <a:defRPr/>
              </a:pPr>
              <a:t>59</a:t>
            </a:fld>
            <a:endParaRPr lang="en-US" altLang="en-US" dirty="0"/>
          </a:p>
        </p:txBody>
      </p:sp>
    </p:spTree>
    <p:extLst>
      <p:ext uri="{BB962C8B-B14F-4D97-AF65-F5344CB8AC3E}">
        <p14:creationId xmlns:p14="http://schemas.microsoft.com/office/powerpoint/2010/main" val="3364340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59CF6-6569-4B7B-B7AD-B1C3FB528C20}"/>
              </a:ext>
            </a:extLst>
          </p:cNvPr>
          <p:cNvSpPr>
            <a:spLocks noGrp="1"/>
          </p:cNvSpPr>
          <p:nvPr>
            <p:ph type="title"/>
          </p:nvPr>
        </p:nvSpPr>
        <p:spPr/>
        <p:txBody>
          <a:bodyPr/>
          <a:lstStyle/>
          <a:p>
            <a:r>
              <a:rPr lang="en-US" dirty="0"/>
              <a:t>Crisis Standards Considerations (1 of 2)</a:t>
            </a:r>
          </a:p>
        </p:txBody>
      </p:sp>
      <p:sp>
        <p:nvSpPr>
          <p:cNvPr id="3" name="Content Placeholder 2">
            <a:extLst>
              <a:ext uri="{FF2B5EF4-FFF2-40B4-BE49-F238E27FC236}">
                <a16:creationId xmlns:a16="http://schemas.microsoft.com/office/drawing/2014/main" id="{F4BF80F3-D5D1-4DFF-82F0-F6478A74DAF3}"/>
              </a:ext>
            </a:extLst>
          </p:cNvPr>
          <p:cNvSpPr>
            <a:spLocks noGrp="1"/>
          </p:cNvSpPr>
          <p:nvPr>
            <p:ph idx="1"/>
          </p:nvPr>
        </p:nvSpPr>
        <p:spPr/>
        <p:txBody>
          <a:bodyPr/>
          <a:lstStyle/>
          <a:p>
            <a:r>
              <a:rPr lang="en-US" sz="2800" dirty="0">
                <a:latin typeface="Calibri" panose="020F0502020204030204" pitchFamily="34" charset="0"/>
                <a:cs typeface="Calibri" panose="020F0502020204030204" pitchFamily="34" charset="0"/>
              </a:rPr>
              <a:t>Crisis care guidance must acknowledge:</a:t>
            </a:r>
          </a:p>
          <a:p>
            <a:pPr lvl="1"/>
            <a:r>
              <a:rPr lang="en-US" dirty="0">
                <a:latin typeface="Calibri" panose="020F0502020204030204" pitchFamily="34" charset="0"/>
                <a:cs typeface="Calibri" panose="020F0502020204030204" pitchFamily="34" charset="0"/>
              </a:rPr>
              <a:t>There is no perfect, universally accepted or accurate approach; justification will be needed for all choices made</a:t>
            </a:r>
          </a:p>
          <a:p>
            <a:pPr lvl="1"/>
            <a:r>
              <a:rPr lang="en-US" dirty="0">
                <a:latin typeface="Calibri" panose="020F0502020204030204" pitchFamily="34" charset="0"/>
                <a:cs typeface="Calibri" panose="020F0502020204030204" pitchFamily="34" charset="0"/>
              </a:rPr>
              <a:t>It will be necessary to</a:t>
            </a:r>
            <a:r>
              <a:rPr lang="en-US" dirty="0">
                <a:solidFill>
                  <a:srgbClr val="FF0000"/>
                </a:solidFill>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frequently</a:t>
            </a:r>
            <a:r>
              <a:rPr lang="en-US" dirty="0">
                <a:solidFill>
                  <a:srgbClr val="FF0000"/>
                </a:solidFill>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evaluate chosen approaches, review data, learn and refine guidance</a:t>
            </a:r>
          </a:p>
          <a:p>
            <a:pPr lvl="1"/>
            <a:r>
              <a:rPr lang="en-US" dirty="0">
                <a:latin typeface="Calibri" panose="020F0502020204030204" pitchFamily="34" charset="0"/>
                <a:cs typeface="Calibri" panose="020F0502020204030204" pitchFamily="34" charset="0"/>
              </a:rPr>
              <a:t>Health systems must develop ongoing partnerships with the communities most impacted by health inequities to develop and refine crisis care guidelines and other approaches to reducing health inequities</a:t>
            </a:r>
          </a:p>
          <a:p>
            <a:pPr lvl="1"/>
            <a:endParaRPr lang="en-US" dirty="0"/>
          </a:p>
        </p:txBody>
      </p:sp>
      <p:sp>
        <p:nvSpPr>
          <p:cNvPr id="4" name="Slide Number Placeholder 3">
            <a:extLst>
              <a:ext uri="{FF2B5EF4-FFF2-40B4-BE49-F238E27FC236}">
                <a16:creationId xmlns:a16="http://schemas.microsoft.com/office/drawing/2014/main" id="{8ADC8FC1-5EBD-4A6A-8A16-CF152EBCA0D6}"/>
              </a:ext>
            </a:extLst>
          </p:cNvPr>
          <p:cNvSpPr>
            <a:spLocks noGrp="1"/>
          </p:cNvSpPr>
          <p:nvPr>
            <p:ph type="sldNum" sz="quarter" idx="11"/>
          </p:nvPr>
        </p:nvSpPr>
        <p:spPr/>
        <p:txBody>
          <a:bodyPr/>
          <a:lstStyle/>
          <a:p>
            <a:pPr>
              <a:defRPr/>
            </a:pPr>
            <a:fld id="{678D0E47-2870-4D7F-9E5B-E656D1108487}" type="slidenum">
              <a:rPr lang="en-US" altLang="en-US" smtClean="0"/>
              <a:pPr>
                <a:defRPr/>
              </a:pPr>
              <a:t>6</a:t>
            </a:fld>
            <a:endParaRPr lang="en-US" altLang="en-US" dirty="0"/>
          </a:p>
        </p:txBody>
      </p:sp>
    </p:spTree>
    <p:extLst>
      <p:ext uri="{BB962C8B-B14F-4D97-AF65-F5344CB8AC3E}">
        <p14:creationId xmlns:p14="http://schemas.microsoft.com/office/powerpoint/2010/main" val="305657894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9DE5D-D7CF-40A8-8EE9-374104E5C748}"/>
              </a:ext>
            </a:extLst>
          </p:cNvPr>
          <p:cNvSpPr>
            <a:spLocks noGrp="1"/>
          </p:cNvSpPr>
          <p:nvPr>
            <p:ph type="title"/>
          </p:nvPr>
        </p:nvSpPr>
        <p:spPr/>
        <p:txBody>
          <a:bodyPr/>
          <a:lstStyle/>
          <a:p>
            <a:r>
              <a:rPr lang="en-US" dirty="0"/>
              <a:t>Supplementary Information</a:t>
            </a:r>
          </a:p>
        </p:txBody>
      </p:sp>
      <p:sp>
        <p:nvSpPr>
          <p:cNvPr id="3" name="Text Placeholder 2">
            <a:extLst>
              <a:ext uri="{FF2B5EF4-FFF2-40B4-BE49-F238E27FC236}">
                <a16:creationId xmlns:a16="http://schemas.microsoft.com/office/drawing/2014/main" id="{EFE75D45-C55C-456C-AB3C-DBE832D69360}"/>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9E7267B-4DEF-428E-88A4-44183DE5557B}"/>
              </a:ext>
            </a:extLst>
          </p:cNvPr>
          <p:cNvSpPr>
            <a:spLocks noGrp="1"/>
          </p:cNvSpPr>
          <p:nvPr>
            <p:ph type="sldNum" sz="quarter" idx="11"/>
          </p:nvPr>
        </p:nvSpPr>
        <p:spPr/>
        <p:txBody>
          <a:bodyPr/>
          <a:lstStyle/>
          <a:p>
            <a:pPr>
              <a:defRPr/>
            </a:pPr>
            <a:fld id="{DB2CD222-6AD2-4E92-97F8-569B95AFE93E}" type="slidenum">
              <a:rPr lang="en-US" altLang="en-US" smtClean="0"/>
              <a:pPr>
                <a:defRPr/>
              </a:pPr>
              <a:t>60</a:t>
            </a:fld>
            <a:endParaRPr lang="en-US" altLang="en-US" dirty="0"/>
          </a:p>
        </p:txBody>
      </p:sp>
    </p:spTree>
    <p:extLst>
      <p:ext uri="{BB962C8B-B14F-4D97-AF65-F5344CB8AC3E}">
        <p14:creationId xmlns:p14="http://schemas.microsoft.com/office/powerpoint/2010/main" val="282758705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17861-C8B9-475D-9195-D3B748E13F55}"/>
              </a:ext>
            </a:extLst>
          </p:cNvPr>
          <p:cNvSpPr>
            <a:spLocks noGrp="1"/>
          </p:cNvSpPr>
          <p:nvPr>
            <p:ph type="title"/>
          </p:nvPr>
        </p:nvSpPr>
        <p:spPr/>
        <p:txBody>
          <a:bodyPr/>
          <a:lstStyle/>
          <a:p>
            <a:r>
              <a:rPr lang="en-US" dirty="0"/>
              <a:t>Difference: Accuracy vs Reliability*</a:t>
            </a:r>
          </a:p>
        </p:txBody>
      </p:sp>
      <p:sp>
        <p:nvSpPr>
          <p:cNvPr id="7" name="Text Placeholder 6">
            <a:extLst>
              <a:ext uri="{FF2B5EF4-FFF2-40B4-BE49-F238E27FC236}">
                <a16:creationId xmlns:a16="http://schemas.microsoft.com/office/drawing/2014/main" id="{A52A9BF0-7036-4682-B10F-D52A9A0173E0}"/>
              </a:ext>
            </a:extLst>
          </p:cNvPr>
          <p:cNvSpPr>
            <a:spLocks noGrp="1"/>
          </p:cNvSpPr>
          <p:nvPr>
            <p:ph type="body" idx="1"/>
          </p:nvPr>
        </p:nvSpPr>
        <p:spPr>
          <a:xfrm>
            <a:off x="819368" y="2209800"/>
            <a:ext cx="5158316" cy="527049"/>
          </a:xfrm>
        </p:spPr>
        <p:txBody>
          <a:bodyPr/>
          <a:lstStyle/>
          <a:p>
            <a:r>
              <a:rPr lang="en-US" sz="2800" dirty="0"/>
              <a:t>Accuracy</a:t>
            </a:r>
          </a:p>
        </p:txBody>
      </p:sp>
      <p:sp>
        <p:nvSpPr>
          <p:cNvPr id="8" name="Content Placeholder 7">
            <a:extLst>
              <a:ext uri="{FF2B5EF4-FFF2-40B4-BE49-F238E27FC236}">
                <a16:creationId xmlns:a16="http://schemas.microsoft.com/office/drawing/2014/main" id="{59D96BC3-9950-4777-A280-3BF2ED4D402E}"/>
              </a:ext>
            </a:extLst>
          </p:cNvPr>
          <p:cNvSpPr>
            <a:spLocks noGrp="1"/>
          </p:cNvSpPr>
          <p:nvPr>
            <p:ph sz="half" idx="2"/>
          </p:nvPr>
        </p:nvSpPr>
        <p:spPr>
          <a:xfrm>
            <a:off x="836083" y="2743200"/>
            <a:ext cx="5031317" cy="3558330"/>
          </a:xfrm>
        </p:spPr>
        <p:txBody>
          <a:bodyPr/>
          <a:lstStyle/>
          <a:p>
            <a:pPr marL="0" indent="0">
              <a:buNone/>
            </a:pPr>
            <a:r>
              <a:rPr lang="en-US" sz="2400" dirty="0"/>
              <a:t>How close is the measurement to the truth?</a:t>
            </a:r>
          </a:p>
          <a:p>
            <a:pPr marL="0" indent="0">
              <a:buNone/>
            </a:pPr>
            <a:endParaRPr lang="en-US" sz="800" dirty="0"/>
          </a:p>
          <a:p>
            <a:r>
              <a:rPr lang="en-US" sz="2200" dirty="0"/>
              <a:t>Research shows that the SOFA tool has poor accuracy. </a:t>
            </a:r>
          </a:p>
          <a:p>
            <a:r>
              <a:rPr lang="en-US" sz="2200" dirty="0"/>
              <a:t>Clinician prognosis is most accurate when chance of survival is estimated at ≥ 90% or ≤ 10% </a:t>
            </a:r>
          </a:p>
        </p:txBody>
      </p:sp>
      <p:sp>
        <p:nvSpPr>
          <p:cNvPr id="9" name="Text Placeholder 8">
            <a:extLst>
              <a:ext uri="{FF2B5EF4-FFF2-40B4-BE49-F238E27FC236}">
                <a16:creationId xmlns:a16="http://schemas.microsoft.com/office/drawing/2014/main" id="{D179D1EB-1889-4858-8266-CD5FE5D159FB}"/>
              </a:ext>
            </a:extLst>
          </p:cNvPr>
          <p:cNvSpPr>
            <a:spLocks noGrp="1"/>
          </p:cNvSpPr>
          <p:nvPr>
            <p:ph type="body" sz="quarter" idx="3"/>
          </p:nvPr>
        </p:nvSpPr>
        <p:spPr>
          <a:xfrm>
            <a:off x="6096000" y="2209800"/>
            <a:ext cx="5233370" cy="496288"/>
          </a:xfrm>
        </p:spPr>
        <p:txBody>
          <a:bodyPr/>
          <a:lstStyle/>
          <a:p>
            <a:r>
              <a:rPr lang="en-US" sz="2800" dirty="0"/>
              <a:t>Precision</a:t>
            </a:r>
          </a:p>
        </p:txBody>
      </p:sp>
      <p:sp>
        <p:nvSpPr>
          <p:cNvPr id="10" name="Content Placeholder 9">
            <a:extLst>
              <a:ext uri="{FF2B5EF4-FFF2-40B4-BE49-F238E27FC236}">
                <a16:creationId xmlns:a16="http://schemas.microsoft.com/office/drawing/2014/main" id="{43B3C927-E249-434A-83F8-B6FBA8E93AFF}"/>
              </a:ext>
            </a:extLst>
          </p:cNvPr>
          <p:cNvSpPr>
            <a:spLocks noGrp="1"/>
          </p:cNvSpPr>
          <p:nvPr>
            <p:ph sz="quarter" idx="4"/>
          </p:nvPr>
        </p:nvSpPr>
        <p:spPr>
          <a:xfrm>
            <a:off x="6120827" y="2667000"/>
            <a:ext cx="5385373" cy="3684588"/>
          </a:xfrm>
        </p:spPr>
        <p:txBody>
          <a:bodyPr/>
          <a:lstStyle/>
          <a:p>
            <a:pPr marL="57150" indent="0">
              <a:buNone/>
            </a:pPr>
            <a:r>
              <a:rPr lang="en-US" sz="2400" dirty="0"/>
              <a:t>How good is a test at giving the same result every time it measures the same thing?</a:t>
            </a:r>
          </a:p>
          <a:p>
            <a:pPr marL="57150" indent="0">
              <a:buNone/>
            </a:pPr>
            <a:endParaRPr lang="en-US" sz="800" dirty="0"/>
          </a:p>
          <a:p>
            <a:pPr marL="400050"/>
            <a:r>
              <a:rPr lang="en-US" sz="2200" dirty="0"/>
              <a:t>SOFA/MSOFA may achieve consistent results, but they are inaccurate </a:t>
            </a:r>
          </a:p>
          <a:p>
            <a:pPr marL="400050"/>
            <a:r>
              <a:rPr lang="en-US" sz="2200" dirty="0"/>
              <a:t>If using clinician prognosis to estimate chances of survival, want to ensure consistency across triage teams     (“inter-rater reliability”)</a:t>
            </a:r>
          </a:p>
          <a:p>
            <a:pPr marL="57150" indent="0">
              <a:buNone/>
            </a:pPr>
            <a:endParaRPr lang="en-US" sz="2400" dirty="0"/>
          </a:p>
        </p:txBody>
      </p:sp>
      <p:sp>
        <p:nvSpPr>
          <p:cNvPr id="4" name="Slide Number Placeholder 3">
            <a:extLst>
              <a:ext uri="{FF2B5EF4-FFF2-40B4-BE49-F238E27FC236}">
                <a16:creationId xmlns:a16="http://schemas.microsoft.com/office/drawing/2014/main" id="{2088DEFE-F085-4087-9340-B613EFE8B42C}"/>
              </a:ext>
            </a:extLst>
          </p:cNvPr>
          <p:cNvSpPr>
            <a:spLocks noGrp="1"/>
          </p:cNvSpPr>
          <p:nvPr>
            <p:ph type="sldNum" sz="quarter" idx="11"/>
          </p:nvPr>
        </p:nvSpPr>
        <p:spPr/>
        <p:txBody>
          <a:bodyPr/>
          <a:lstStyle/>
          <a:p>
            <a:pPr>
              <a:defRPr/>
            </a:pPr>
            <a:fld id="{678D0E47-2870-4D7F-9E5B-E656D1108487}" type="slidenum">
              <a:rPr lang="en-US" altLang="en-US" smtClean="0"/>
              <a:pPr>
                <a:defRPr/>
              </a:pPr>
              <a:t>61</a:t>
            </a:fld>
            <a:endParaRPr lang="en-US" altLang="en-US" dirty="0"/>
          </a:p>
        </p:txBody>
      </p:sp>
      <p:sp>
        <p:nvSpPr>
          <p:cNvPr id="11" name="Rectangle 10">
            <a:extLst>
              <a:ext uri="{FF2B5EF4-FFF2-40B4-BE49-F238E27FC236}">
                <a16:creationId xmlns:a16="http://schemas.microsoft.com/office/drawing/2014/main" id="{87305CA6-1A1C-4DA0-86F4-356245BA8A26}"/>
              </a:ext>
            </a:extLst>
          </p:cNvPr>
          <p:cNvSpPr/>
          <p:nvPr/>
        </p:nvSpPr>
        <p:spPr>
          <a:xfrm>
            <a:off x="819368" y="6448113"/>
            <a:ext cx="6119176" cy="400110"/>
          </a:xfrm>
          <a:prstGeom prst="rect">
            <a:avLst/>
          </a:prstGeom>
        </p:spPr>
        <p:txBody>
          <a:bodyPr wrap="none">
            <a:spAutoFit/>
          </a:bodyPr>
          <a:lstStyle/>
          <a:p>
            <a:r>
              <a:rPr lang="en-US" sz="2000" dirty="0">
                <a:solidFill>
                  <a:srgbClr val="005595"/>
                </a:solidFill>
                <a:latin typeface="+mn-lt"/>
              </a:rPr>
              <a:t>*Definitions from Merriam Webster Dictionary Online</a:t>
            </a:r>
          </a:p>
        </p:txBody>
      </p:sp>
      <p:sp>
        <p:nvSpPr>
          <p:cNvPr id="3" name="TextBox 2">
            <a:extLst>
              <a:ext uri="{FF2B5EF4-FFF2-40B4-BE49-F238E27FC236}">
                <a16:creationId xmlns:a16="http://schemas.microsoft.com/office/drawing/2014/main" id="{88844A52-5B41-47D1-80A6-2320008C1AD1}"/>
              </a:ext>
            </a:extLst>
          </p:cNvPr>
          <p:cNvSpPr txBox="1"/>
          <p:nvPr/>
        </p:nvSpPr>
        <p:spPr>
          <a:xfrm>
            <a:off x="836083" y="1600200"/>
            <a:ext cx="10439400" cy="523220"/>
          </a:xfrm>
          <a:prstGeom prst="rect">
            <a:avLst/>
          </a:prstGeom>
          <a:noFill/>
        </p:spPr>
        <p:txBody>
          <a:bodyPr wrap="square" rtlCol="0">
            <a:spAutoFit/>
          </a:bodyPr>
          <a:lstStyle/>
          <a:p>
            <a:pPr marL="0" indent="0">
              <a:buNone/>
            </a:pPr>
            <a:r>
              <a:rPr lang="en-US" sz="2800" dirty="0">
                <a:solidFill>
                  <a:srgbClr val="005595"/>
                </a:solidFill>
                <a:latin typeface="+mn-lt"/>
              </a:rPr>
              <a:t>Question: how well does a tool predict true hospital survival?</a:t>
            </a:r>
          </a:p>
        </p:txBody>
      </p:sp>
    </p:spTree>
    <p:extLst>
      <p:ext uri="{BB962C8B-B14F-4D97-AF65-F5344CB8AC3E}">
        <p14:creationId xmlns:p14="http://schemas.microsoft.com/office/powerpoint/2010/main" val="105907866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4EBB8-1BA3-4C22-9513-7D36142EB5FC}"/>
              </a:ext>
            </a:extLst>
          </p:cNvPr>
          <p:cNvSpPr>
            <a:spLocks noGrp="1"/>
          </p:cNvSpPr>
          <p:nvPr>
            <p:ph type="title"/>
          </p:nvPr>
        </p:nvSpPr>
        <p:spPr/>
        <p:txBody>
          <a:bodyPr/>
          <a:lstStyle/>
          <a:p>
            <a:r>
              <a:rPr lang="en-US" dirty="0"/>
              <a:t>Hospital Survival Prognosis: </a:t>
            </a:r>
            <a:br>
              <a:rPr lang="en-US" dirty="0"/>
            </a:br>
            <a:r>
              <a:rPr lang="en-US" dirty="0"/>
              <a:t>Accuracy vs. Reliability</a:t>
            </a:r>
          </a:p>
        </p:txBody>
      </p:sp>
      <p:sp>
        <p:nvSpPr>
          <p:cNvPr id="3" name="Content Placeholder 2">
            <a:extLst>
              <a:ext uri="{FF2B5EF4-FFF2-40B4-BE49-F238E27FC236}">
                <a16:creationId xmlns:a16="http://schemas.microsoft.com/office/drawing/2014/main" id="{5D93CEFB-4745-47DE-848C-6763DF5736C7}"/>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b="1" dirty="0"/>
          </a:p>
          <a:p>
            <a:pPr marL="0" indent="0">
              <a:buNone/>
            </a:pPr>
            <a:endParaRPr lang="en-US" b="1" dirty="0"/>
          </a:p>
          <a:p>
            <a:pPr marL="0" indent="0">
              <a:buNone/>
            </a:pPr>
            <a:endParaRPr lang="en-US" sz="1400" b="1" dirty="0"/>
          </a:p>
          <a:p>
            <a:r>
              <a:rPr lang="en-US" b="1" dirty="0"/>
              <a:t>SOFA</a:t>
            </a:r>
            <a:r>
              <a:rPr lang="en-US" dirty="0"/>
              <a:t>: Low accuracy, high precision</a:t>
            </a:r>
          </a:p>
          <a:p>
            <a:r>
              <a:rPr lang="en-US" b="1" dirty="0"/>
              <a:t>Clinician prognosis </a:t>
            </a:r>
            <a:r>
              <a:rPr lang="en-US" dirty="0"/>
              <a:t>(at &lt; 10%, &gt; 90%): high accuracy; triage team training/approaches can maximize precision</a:t>
            </a:r>
          </a:p>
        </p:txBody>
      </p:sp>
      <p:sp>
        <p:nvSpPr>
          <p:cNvPr id="4" name="Slide Number Placeholder 3">
            <a:extLst>
              <a:ext uri="{FF2B5EF4-FFF2-40B4-BE49-F238E27FC236}">
                <a16:creationId xmlns:a16="http://schemas.microsoft.com/office/drawing/2014/main" id="{02E188D7-E0E8-45D4-A968-C7AF067FFF1B}"/>
              </a:ext>
            </a:extLst>
          </p:cNvPr>
          <p:cNvSpPr>
            <a:spLocks noGrp="1"/>
          </p:cNvSpPr>
          <p:nvPr>
            <p:ph type="sldNum" sz="quarter" idx="11"/>
          </p:nvPr>
        </p:nvSpPr>
        <p:spPr/>
        <p:txBody>
          <a:bodyPr/>
          <a:lstStyle/>
          <a:p>
            <a:pPr>
              <a:defRPr/>
            </a:pPr>
            <a:fld id="{678D0E47-2870-4D7F-9E5B-E656D1108487}" type="slidenum">
              <a:rPr lang="en-US" altLang="en-US" smtClean="0"/>
              <a:pPr>
                <a:defRPr/>
              </a:pPr>
              <a:t>62</a:t>
            </a:fld>
            <a:endParaRPr lang="en-US" altLang="en-US" dirty="0"/>
          </a:p>
        </p:txBody>
      </p:sp>
      <p:graphicFrame>
        <p:nvGraphicFramePr>
          <p:cNvPr id="5" name="Diagram 4">
            <a:extLst>
              <a:ext uri="{FF2B5EF4-FFF2-40B4-BE49-F238E27FC236}">
                <a16:creationId xmlns:a16="http://schemas.microsoft.com/office/drawing/2014/main" id="{2AA9DAB6-E2A6-4D3B-BA8A-9187E64FEC18}"/>
              </a:ext>
            </a:extLst>
          </p:cNvPr>
          <p:cNvGraphicFramePr/>
          <p:nvPr>
            <p:extLst>
              <p:ext uri="{D42A27DB-BD31-4B8C-83A1-F6EECF244321}">
                <p14:modId xmlns:p14="http://schemas.microsoft.com/office/powerpoint/2010/main" val="69614378"/>
              </p:ext>
            </p:extLst>
          </p:nvPr>
        </p:nvGraphicFramePr>
        <p:xfrm>
          <a:off x="1143000" y="1036638"/>
          <a:ext cx="2209800" cy="228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 5">
            <a:extLst>
              <a:ext uri="{FF2B5EF4-FFF2-40B4-BE49-F238E27FC236}">
                <a16:creationId xmlns:a16="http://schemas.microsoft.com/office/drawing/2014/main" id="{15BE9015-117F-4E4A-8671-E658CE297E86}"/>
              </a:ext>
            </a:extLst>
          </p:cNvPr>
          <p:cNvGraphicFramePr/>
          <p:nvPr>
            <p:extLst>
              <p:ext uri="{D42A27DB-BD31-4B8C-83A1-F6EECF244321}">
                <p14:modId xmlns:p14="http://schemas.microsoft.com/office/powerpoint/2010/main" val="2642476716"/>
              </p:ext>
            </p:extLst>
          </p:nvPr>
        </p:nvGraphicFramePr>
        <p:xfrm>
          <a:off x="6553200" y="990600"/>
          <a:ext cx="2209800" cy="2286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7" name="Diagram 6">
            <a:extLst>
              <a:ext uri="{FF2B5EF4-FFF2-40B4-BE49-F238E27FC236}">
                <a16:creationId xmlns:a16="http://schemas.microsoft.com/office/drawing/2014/main" id="{E8F9EDF8-E8A3-463F-BC61-177EE8B814D1}"/>
              </a:ext>
            </a:extLst>
          </p:cNvPr>
          <p:cNvGraphicFramePr/>
          <p:nvPr>
            <p:extLst>
              <p:ext uri="{D42A27DB-BD31-4B8C-83A1-F6EECF244321}">
                <p14:modId xmlns:p14="http://schemas.microsoft.com/office/powerpoint/2010/main" val="3711620310"/>
              </p:ext>
            </p:extLst>
          </p:nvPr>
        </p:nvGraphicFramePr>
        <p:xfrm>
          <a:off x="3902915" y="990600"/>
          <a:ext cx="2209800" cy="22860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8" name="Diagram 7">
            <a:extLst>
              <a:ext uri="{FF2B5EF4-FFF2-40B4-BE49-F238E27FC236}">
                <a16:creationId xmlns:a16="http://schemas.microsoft.com/office/drawing/2014/main" id="{853A2514-F0D2-405D-AC14-B0BC69ACDC8D}"/>
              </a:ext>
            </a:extLst>
          </p:cNvPr>
          <p:cNvGraphicFramePr/>
          <p:nvPr>
            <p:extLst>
              <p:ext uri="{D42A27DB-BD31-4B8C-83A1-F6EECF244321}">
                <p14:modId xmlns:p14="http://schemas.microsoft.com/office/powerpoint/2010/main" val="787141136"/>
              </p:ext>
            </p:extLst>
          </p:nvPr>
        </p:nvGraphicFramePr>
        <p:xfrm>
          <a:off x="9220200" y="961103"/>
          <a:ext cx="2209800" cy="2286000"/>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
        <p:nvSpPr>
          <p:cNvPr id="10" name="TextBox 9">
            <a:extLst>
              <a:ext uri="{FF2B5EF4-FFF2-40B4-BE49-F238E27FC236}">
                <a16:creationId xmlns:a16="http://schemas.microsoft.com/office/drawing/2014/main" id="{58758A0B-0D49-4E9F-9151-75139FC26472}"/>
              </a:ext>
            </a:extLst>
          </p:cNvPr>
          <p:cNvSpPr txBox="1"/>
          <p:nvPr/>
        </p:nvSpPr>
        <p:spPr>
          <a:xfrm>
            <a:off x="914400" y="3124200"/>
            <a:ext cx="1828800" cy="646331"/>
          </a:xfrm>
          <a:prstGeom prst="rect">
            <a:avLst/>
          </a:prstGeom>
          <a:noFill/>
        </p:spPr>
        <p:txBody>
          <a:bodyPr wrap="square" rtlCol="0">
            <a:spAutoFit/>
          </a:bodyPr>
          <a:lstStyle/>
          <a:p>
            <a:r>
              <a:rPr lang="en-US" sz="1800" b="1" dirty="0">
                <a:solidFill>
                  <a:srgbClr val="005595"/>
                </a:solidFill>
                <a:latin typeface="+mn-lt"/>
              </a:rPr>
              <a:t>Precision and Accuracy</a:t>
            </a:r>
          </a:p>
        </p:txBody>
      </p:sp>
      <p:sp>
        <p:nvSpPr>
          <p:cNvPr id="11" name="TextBox 10">
            <a:extLst>
              <a:ext uri="{FF2B5EF4-FFF2-40B4-BE49-F238E27FC236}">
                <a16:creationId xmlns:a16="http://schemas.microsoft.com/office/drawing/2014/main" id="{F4F1E9CE-5295-45DF-80FE-3991531C787F}"/>
              </a:ext>
            </a:extLst>
          </p:cNvPr>
          <p:cNvSpPr txBox="1"/>
          <p:nvPr/>
        </p:nvSpPr>
        <p:spPr>
          <a:xfrm>
            <a:off x="3886200" y="3124200"/>
            <a:ext cx="1828800" cy="646331"/>
          </a:xfrm>
          <a:prstGeom prst="rect">
            <a:avLst/>
          </a:prstGeom>
          <a:noFill/>
        </p:spPr>
        <p:txBody>
          <a:bodyPr wrap="square" rtlCol="0">
            <a:spAutoFit/>
          </a:bodyPr>
          <a:lstStyle/>
          <a:p>
            <a:r>
              <a:rPr lang="en-US" sz="1800" b="1" dirty="0">
                <a:solidFill>
                  <a:srgbClr val="005595"/>
                </a:solidFill>
                <a:latin typeface="+mn-lt"/>
              </a:rPr>
              <a:t>Precision </a:t>
            </a:r>
          </a:p>
          <a:p>
            <a:r>
              <a:rPr lang="en-US" sz="1800" b="1" dirty="0">
                <a:solidFill>
                  <a:srgbClr val="005595"/>
                </a:solidFill>
                <a:latin typeface="+mn-lt"/>
              </a:rPr>
              <a:t>No Accuracy</a:t>
            </a:r>
          </a:p>
        </p:txBody>
      </p:sp>
      <p:sp>
        <p:nvSpPr>
          <p:cNvPr id="12" name="TextBox 11">
            <a:extLst>
              <a:ext uri="{FF2B5EF4-FFF2-40B4-BE49-F238E27FC236}">
                <a16:creationId xmlns:a16="http://schemas.microsoft.com/office/drawing/2014/main" id="{F9EBBED7-9935-4D48-8B9A-F6D3DE9F4FED}"/>
              </a:ext>
            </a:extLst>
          </p:cNvPr>
          <p:cNvSpPr txBox="1"/>
          <p:nvPr/>
        </p:nvSpPr>
        <p:spPr>
          <a:xfrm>
            <a:off x="6531429" y="3124200"/>
            <a:ext cx="1828800" cy="646331"/>
          </a:xfrm>
          <a:prstGeom prst="rect">
            <a:avLst/>
          </a:prstGeom>
          <a:noFill/>
        </p:spPr>
        <p:txBody>
          <a:bodyPr wrap="square" rtlCol="0">
            <a:spAutoFit/>
          </a:bodyPr>
          <a:lstStyle/>
          <a:p>
            <a:r>
              <a:rPr lang="en-US" sz="1800" b="1" dirty="0">
                <a:solidFill>
                  <a:srgbClr val="005595"/>
                </a:solidFill>
                <a:latin typeface="+mn-lt"/>
              </a:rPr>
              <a:t>Accuracy</a:t>
            </a:r>
          </a:p>
          <a:p>
            <a:r>
              <a:rPr lang="en-US" sz="1800" b="1" dirty="0">
                <a:solidFill>
                  <a:srgbClr val="005595"/>
                </a:solidFill>
                <a:latin typeface="+mn-lt"/>
              </a:rPr>
              <a:t>No Precision</a:t>
            </a:r>
          </a:p>
        </p:txBody>
      </p:sp>
      <p:sp>
        <p:nvSpPr>
          <p:cNvPr id="13" name="TextBox 12">
            <a:extLst>
              <a:ext uri="{FF2B5EF4-FFF2-40B4-BE49-F238E27FC236}">
                <a16:creationId xmlns:a16="http://schemas.microsoft.com/office/drawing/2014/main" id="{5333C418-6E27-405F-A155-16A9FC44B8E3}"/>
              </a:ext>
            </a:extLst>
          </p:cNvPr>
          <p:cNvSpPr txBox="1"/>
          <p:nvPr/>
        </p:nvSpPr>
        <p:spPr>
          <a:xfrm>
            <a:off x="9228909" y="3124200"/>
            <a:ext cx="1828800" cy="646331"/>
          </a:xfrm>
          <a:prstGeom prst="rect">
            <a:avLst/>
          </a:prstGeom>
          <a:noFill/>
        </p:spPr>
        <p:txBody>
          <a:bodyPr wrap="square" rtlCol="0">
            <a:spAutoFit/>
          </a:bodyPr>
          <a:lstStyle/>
          <a:p>
            <a:r>
              <a:rPr lang="en-US" sz="1800" b="1" dirty="0">
                <a:solidFill>
                  <a:srgbClr val="005595"/>
                </a:solidFill>
                <a:latin typeface="+mn-lt"/>
              </a:rPr>
              <a:t>No Precision </a:t>
            </a:r>
          </a:p>
          <a:p>
            <a:r>
              <a:rPr lang="en-US" sz="1800" b="1" dirty="0">
                <a:solidFill>
                  <a:srgbClr val="005595"/>
                </a:solidFill>
                <a:latin typeface="+mn-lt"/>
              </a:rPr>
              <a:t>No Accuracy</a:t>
            </a:r>
          </a:p>
        </p:txBody>
      </p:sp>
      <p:sp>
        <p:nvSpPr>
          <p:cNvPr id="14" name="Flowchart: Connector 13">
            <a:extLst>
              <a:ext uri="{FF2B5EF4-FFF2-40B4-BE49-F238E27FC236}">
                <a16:creationId xmlns:a16="http://schemas.microsoft.com/office/drawing/2014/main" id="{32632137-FDA1-4B81-BB6F-3494EECDBB43}"/>
              </a:ext>
            </a:extLst>
          </p:cNvPr>
          <p:cNvSpPr/>
          <p:nvPr/>
        </p:nvSpPr>
        <p:spPr bwMode="auto">
          <a:xfrm>
            <a:off x="1714500" y="2337933"/>
            <a:ext cx="114300" cy="100467"/>
          </a:xfrm>
          <a:prstGeom prst="flowChartConnector">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15" name="Flowchart: Connector 14">
            <a:extLst>
              <a:ext uri="{FF2B5EF4-FFF2-40B4-BE49-F238E27FC236}">
                <a16:creationId xmlns:a16="http://schemas.microsoft.com/office/drawing/2014/main" id="{4314FCCC-A71A-47E5-BE96-EB361BCAB752}"/>
              </a:ext>
            </a:extLst>
          </p:cNvPr>
          <p:cNvSpPr/>
          <p:nvPr/>
        </p:nvSpPr>
        <p:spPr bwMode="auto">
          <a:xfrm>
            <a:off x="1828800" y="2337933"/>
            <a:ext cx="114300" cy="100467"/>
          </a:xfrm>
          <a:prstGeom prst="flowChartConnector">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16" name="Flowchart: Connector 15">
            <a:extLst>
              <a:ext uri="{FF2B5EF4-FFF2-40B4-BE49-F238E27FC236}">
                <a16:creationId xmlns:a16="http://schemas.microsoft.com/office/drawing/2014/main" id="{AB6F96A1-3180-485E-B99E-108F36B80C4B}"/>
              </a:ext>
            </a:extLst>
          </p:cNvPr>
          <p:cNvSpPr/>
          <p:nvPr/>
        </p:nvSpPr>
        <p:spPr bwMode="auto">
          <a:xfrm>
            <a:off x="1752600" y="2414133"/>
            <a:ext cx="114300" cy="100467"/>
          </a:xfrm>
          <a:prstGeom prst="flowChartConnector">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17" name="Flowchart: Connector 16">
            <a:extLst>
              <a:ext uri="{FF2B5EF4-FFF2-40B4-BE49-F238E27FC236}">
                <a16:creationId xmlns:a16="http://schemas.microsoft.com/office/drawing/2014/main" id="{DF2C8CB4-9BF9-45EC-9716-F7EA30FE0881}"/>
              </a:ext>
            </a:extLst>
          </p:cNvPr>
          <p:cNvSpPr/>
          <p:nvPr/>
        </p:nvSpPr>
        <p:spPr bwMode="auto">
          <a:xfrm>
            <a:off x="4989469" y="2185533"/>
            <a:ext cx="114300" cy="100467"/>
          </a:xfrm>
          <a:prstGeom prst="flowChartConnector">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18" name="Flowchart: Connector 17">
            <a:extLst>
              <a:ext uri="{FF2B5EF4-FFF2-40B4-BE49-F238E27FC236}">
                <a16:creationId xmlns:a16="http://schemas.microsoft.com/office/drawing/2014/main" id="{819ABAA6-A765-4D20-9B99-B197EF7EB35E}"/>
              </a:ext>
            </a:extLst>
          </p:cNvPr>
          <p:cNvSpPr/>
          <p:nvPr/>
        </p:nvSpPr>
        <p:spPr bwMode="auto">
          <a:xfrm>
            <a:off x="4991100" y="2286000"/>
            <a:ext cx="114300" cy="100467"/>
          </a:xfrm>
          <a:prstGeom prst="flowChartConnector">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19" name="Flowchart: Connector 18">
            <a:extLst>
              <a:ext uri="{FF2B5EF4-FFF2-40B4-BE49-F238E27FC236}">
                <a16:creationId xmlns:a16="http://schemas.microsoft.com/office/drawing/2014/main" id="{24DC27ED-7094-47E8-A9A8-AC107FD9866F}"/>
              </a:ext>
            </a:extLst>
          </p:cNvPr>
          <p:cNvSpPr/>
          <p:nvPr/>
        </p:nvSpPr>
        <p:spPr bwMode="auto">
          <a:xfrm>
            <a:off x="5105400" y="2222225"/>
            <a:ext cx="114300" cy="100467"/>
          </a:xfrm>
          <a:prstGeom prst="flowChartConnector">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20" name="Flowchart: Connector 19">
            <a:extLst>
              <a:ext uri="{FF2B5EF4-FFF2-40B4-BE49-F238E27FC236}">
                <a16:creationId xmlns:a16="http://schemas.microsoft.com/office/drawing/2014/main" id="{DC5428B5-CA3B-472C-9D21-B58BC49FEB18}"/>
              </a:ext>
            </a:extLst>
          </p:cNvPr>
          <p:cNvSpPr/>
          <p:nvPr/>
        </p:nvSpPr>
        <p:spPr bwMode="auto">
          <a:xfrm>
            <a:off x="7142119" y="2133600"/>
            <a:ext cx="114300" cy="100467"/>
          </a:xfrm>
          <a:prstGeom prst="flowChartConnector">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21" name="Flowchart: Connector 20">
            <a:extLst>
              <a:ext uri="{FF2B5EF4-FFF2-40B4-BE49-F238E27FC236}">
                <a16:creationId xmlns:a16="http://schemas.microsoft.com/office/drawing/2014/main" id="{A614CFB5-3C9F-41D0-899D-1A2ABC042074}"/>
              </a:ext>
            </a:extLst>
          </p:cNvPr>
          <p:cNvSpPr/>
          <p:nvPr/>
        </p:nvSpPr>
        <p:spPr bwMode="auto">
          <a:xfrm>
            <a:off x="7045782" y="2330012"/>
            <a:ext cx="114300" cy="100467"/>
          </a:xfrm>
          <a:prstGeom prst="flowChartConnector">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22" name="Flowchart: Connector 21">
            <a:extLst>
              <a:ext uri="{FF2B5EF4-FFF2-40B4-BE49-F238E27FC236}">
                <a16:creationId xmlns:a16="http://schemas.microsoft.com/office/drawing/2014/main" id="{07BCF2F1-41D0-4B08-AFC4-E68129200D5B}"/>
              </a:ext>
            </a:extLst>
          </p:cNvPr>
          <p:cNvSpPr/>
          <p:nvPr/>
        </p:nvSpPr>
        <p:spPr bwMode="auto">
          <a:xfrm>
            <a:off x="7268938" y="2398892"/>
            <a:ext cx="114300" cy="100467"/>
          </a:xfrm>
          <a:prstGeom prst="flowChartConnector">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23" name="Flowchart: Connector 22">
            <a:extLst>
              <a:ext uri="{FF2B5EF4-FFF2-40B4-BE49-F238E27FC236}">
                <a16:creationId xmlns:a16="http://schemas.microsoft.com/office/drawing/2014/main" id="{501D9697-F02D-42EE-B546-5D187FCA53C7}"/>
              </a:ext>
            </a:extLst>
          </p:cNvPr>
          <p:cNvSpPr/>
          <p:nvPr/>
        </p:nvSpPr>
        <p:spPr bwMode="auto">
          <a:xfrm>
            <a:off x="7277100" y="2261733"/>
            <a:ext cx="114300" cy="100467"/>
          </a:xfrm>
          <a:prstGeom prst="flowChartConnector">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24" name="Flowchart: Connector 23">
            <a:extLst>
              <a:ext uri="{FF2B5EF4-FFF2-40B4-BE49-F238E27FC236}">
                <a16:creationId xmlns:a16="http://schemas.microsoft.com/office/drawing/2014/main" id="{CDA49C8C-E9EA-482C-9AA9-0B003A592A83}"/>
              </a:ext>
            </a:extLst>
          </p:cNvPr>
          <p:cNvSpPr/>
          <p:nvPr/>
        </p:nvSpPr>
        <p:spPr bwMode="auto">
          <a:xfrm>
            <a:off x="10221141" y="2841171"/>
            <a:ext cx="114300" cy="100467"/>
          </a:xfrm>
          <a:prstGeom prst="flowChartConnector">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25" name="Flowchart: Connector 24">
            <a:extLst>
              <a:ext uri="{FF2B5EF4-FFF2-40B4-BE49-F238E27FC236}">
                <a16:creationId xmlns:a16="http://schemas.microsoft.com/office/drawing/2014/main" id="{47AD1887-54C5-45C6-8585-23214EDF02AA}"/>
              </a:ext>
            </a:extLst>
          </p:cNvPr>
          <p:cNvSpPr/>
          <p:nvPr/>
        </p:nvSpPr>
        <p:spPr bwMode="auto">
          <a:xfrm>
            <a:off x="10364993" y="2079171"/>
            <a:ext cx="114300" cy="100467"/>
          </a:xfrm>
          <a:prstGeom prst="flowChartConnector">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26" name="Flowchart: Connector 25">
            <a:extLst>
              <a:ext uri="{FF2B5EF4-FFF2-40B4-BE49-F238E27FC236}">
                <a16:creationId xmlns:a16="http://schemas.microsoft.com/office/drawing/2014/main" id="{CBD37289-270E-45D8-A61D-8DA8C29DE947}"/>
              </a:ext>
            </a:extLst>
          </p:cNvPr>
          <p:cNvSpPr/>
          <p:nvPr/>
        </p:nvSpPr>
        <p:spPr bwMode="auto">
          <a:xfrm>
            <a:off x="9387524" y="2680500"/>
            <a:ext cx="114300" cy="100467"/>
          </a:xfrm>
          <a:prstGeom prst="flowChartConnector">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27" name="Flowchart: Connector 26">
            <a:extLst>
              <a:ext uri="{FF2B5EF4-FFF2-40B4-BE49-F238E27FC236}">
                <a16:creationId xmlns:a16="http://schemas.microsoft.com/office/drawing/2014/main" id="{75EDA9A5-68F0-4C1E-94CC-9C333C2B57D8}"/>
              </a:ext>
            </a:extLst>
          </p:cNvPr>
          <p:cNvSpPr/>
          <p:nvPr/>
        </p:nvSpPr>
        <p:spPr bwMode="auto">
          <a:xfrm>
            <a:off x="9753600" y="1748404"/>
            <a:ext cx="114300" cy="100467"/>
          </a:xfrm>
          <a:prstGeom prst="flowChartConnector">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Tree>
    <p:extLst>
      <p:ext uri="{BB962C8B-B14F-4D97-AF65-F5344CB8AC3E}">
        <p14:creationId xmlns:p14="http://schemas.microsoft.com/office/powerpoint/2010/main" val="1878812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1C824-FE3C-45EE-A68B-7B8C3BA1BBD0}"/>
              </a:ext>
            </a:extLst>
          </p:cNvPr>
          <p:cNvSpPr>
            <a:spLocks noGrp="1"/>
          </p:cNvSpPr>
          <p:nvPr>
            <p:ph type="title"/>
          </p:nvPr>
        </p:nvSpPr>
        <p:spPr/>
        <p:txBody>
          <a:bodyPr/>
          <a:lstStyle/>
          <a:p>
            <a:r>
              <a:rPr lang="en-US" dirty="0"/>
              <a:t>Crisis Standards Considerations (2 of 2)</a:t>
            </a:r>
          </a:p>
        </p:txBody>
      </p:sp>
      <p:sp>
        <p:nvSpPr>
          <p:cNvPr id="3" name="Content Placeholder 2">
            <a:extLst>
              <a:ext uri="{FF2B5EF4-FFF2-40B4-BE49-F238E27FC236}">
                <a16:creationId xmlns:a16="http://schemas.microsoft.com/office/drawing/2014/main" id="{9A99E909-8575-4C60-A8CA-2181F0A69BEE}"/>
              </a:ext>
            </a:extLst>
          </p:cNvPr>
          <p:cNvSpPr>
            <a:spLocks noGrp="1"/>
          </p:cNvSpPr>
          <p:nvPr>
            <p:ph idx="1"/>
          </p:nvPr>
        </p:nvSpPr>
        <p:spPr>
          <a:xfrm>
            <a:off x="609600" y="1524000"/>
            <a:ext cx="10972800" cy="4114800"/>
          </a:xfrm>
        </p:spPr>
        <p:txBody>
          <a:bodyPr/>
          <a:lstStyle/>
          <a:p>
            <a:pPr marL="514350" indent="-457200"/>
            <a:r>
              <a:rPr lang="en-US" sz="2800" dirty="0">
                <a:latin typeface="Calibri" panose="020F0502020204030204" pitchFamily="34" charset="0"/>
                <a:cs typeface="Calibri" panose="020F0502020204030204" pitchFamily="34" charset="0"/>
              </a:rPr>
              <a:t>Crisis care tools are but one part of broader efforts needed in a public health emergency necessary to protect the public and reduce inequities, including but not limited to: </a:t>
            </a:r>
          </a:p>
          <a:p>
            <a:pPr lvl="1"/>
            <a:r>
              <a:rPr lang="en-US" sz="2400" dirty="0">
                <a:latin typeface="Calibri" panose="020F0502020204030204" pitchFamily="34" charset="0"/>
                <a:cs typeface="Calibri" panose="020F0502020204030204" pitchFamily="34" charset="0"/>
              </a:rPr>
              <a:t>Emergency preparedness</a:t>
            </a:r>
          </a:p>
          <a:p>
            <a:pPr lvl="1"/>
            <a:r>
              <a:rPr lang="en-US" sz="2400" dirty="0">
                <a:latin typeface="Calibri" panose="020F0502020204030204" pitchFamily="34" charset="0"/>
                <a:cs typeface="Calibri" panose="020F0502020204030204" pitchFamily="34" charset="0"/>
              </a:rPr>
              <a:t>Broad access to culturally responsive health care and needs</a:t>
            </a:r>
          </a:p>
          <a:p>
            <a:pPr lvl="1"/>
            <a:r>
              <a:rPr lang="en-US" sz="2400" dirty="0">
                <a:latin typeface="Calibri" panose="020F0502020204030204" pitchFamily="34" charset="0"/>
                <a:cs typeface="Calibri" panose="020F0502020204030204" pitchFamily="34" charset="0"/>
              </a:rPr>
              <a:t>Access to supports that allow individuals with disability to achieve desired independence and communicate their needs and goals</a:t>
            </a:r>
          </a:p>
          <a:p>
            <a:pPr lvl="1"/>
            <a:r>
              <a:rPr lang="en-US" sz="2400" dirty="0">
                <a:latin typeface="Calibri" panose="020F0502020204030204" pitchFamily="34" charset="0"/>
                <a:cs typeface="Calibri" panose="020F0502020204030204" pitchFamily="34" charset="0"/>
              </a:rPr>
              <a:t>A diverse, responsive and supported healthcare workforce</a:t>
            </a:r>
          </a:p>
          <a:p>
            <a:pPr lvl="1"/>
            <a:r>
              <a:rPr lang="en-US" sz="2400" dirty="0">
                <a:latin typeface="Calibri" panose="020F0502020204030204" pitchFamily="34" charset="0"/>
                <a:cs typeface="Calibri" panose="020F0502020204030204" pitchFamily="34" charset="0"/>
              </a:rPr>
              <a:t>Local, regional, statewide and interstate communication </a:t>
            </a:r>
          </a:p>
          <a:p>
            <a:pPr lvl="1"/>
            <a:r>
              <a:rPr lang="en-US" sz="2400" dirty="0">
                <a:latin typeface="Calibri" panose="020F0502020204030204" pitchFamily="34" charset="0"/>
                <a:cs typeface="Calibri" panose="020F0502020204030204" pitchFamily="34" charset="0"/>
              </a:rPr>
              <a:t>Movement of patients to access needed care (e.g., “load balancing”)</a:t>
            </a:r>
          </a:p>
        </p:txBody>
      </p:sp>
      <p:sp>
        <p:nvSpPr>
          <p:cNvPr id="4" name="Slide Number Placeholder 3">
            <a:extLst>
              <a:ext uri="{FF2B5EF4-FFF2-40B4-BE49-F238E27FC236}">
                <a16:creationId xmlns:a16="http://schemas.microsoft.com/office/drawing/2014/main" id="{1080D8E0-0E85-40E6-BB3E-B4DE3C05D18A}"/>
              </a:ext>
            </a:extLst>
          </p:cNvPr>
          <p:cNvSpPr>
            <a:spLocks noGrp="1"/>
          </p:cNvSpPr>
          <p:nvPr>
            <p:ph type="sldNum" sz="quarter" idx="11"/>
          </p:nvPr>
        </p:nvSpPr>
        <p:spPr/>
        <p:txBody>
          <a:bodyPr/>
          <a:lstStyle/>
          <a:p>
            <a:pPr>
              <a:defRPr/>
            </a:pPr>
            <a:fld id="{678D0E47-2870-4D7F-9E5B-E656D1108487}" type="slidenum">
              <a:rPr lang="en-US" altLang="en-US" smtClean="0"/>
              <a:pPr>
                <a:defRPr/>
              </a:pPr>
              <a:t>7</a:t>
            </a:fld>
            <a:endParaRPr lang="en-US" altLang="en-US" dirty="0"/>
          </a:p>
        </p:txBody>
      </p:sp>
    </p:spTree>
    <p:extLst>
      <p:ext uri="{BB962C8B-B14F-4D97-AF65-F5344CB8AC3E}">
        <p14:creationId xmlns:p14="http://schemas.microsoft.com/office/powerpoint/2010/main" val="3973143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188E6-2D4D-4F28-A688-E7890A7731DF}"/>
              </a:ext>
            </a:extLst>
          </p:cNvPr>
          <p:cNvSpPr>
            <a:spLocks noGrp="1"/>
          </p:cNvSpPr>
          <p:nvPr>
            <p:ph type="title"/>
          </p:nvPr>
        </p:nvSpPr>
        <p:spPr/>
        <p:txBody>
          <a:bodyPr/>
          <a:lstStyle/>
          <a:p>
            <a:r>
              <a:rPr lang="en-US" dirty="0"/>
              <a:t>Crisis Care Triage Options</a:t>
            </a:r>
          </a:p>
        </p:txBody>
      </p:sp>
      <p:sp>
        <p:nvSpPr>
          <p:cNvPr id="3" name="Text Placeholder 2">
            <a:extLst>
              <a:ext uri="{FF2B5EF4-FFF2-40B4-BE49-F238E27FC236}">
                <a16:creationId xmlns:a16="http://schemas.microsoft.com/office/drawing/2014/main" id="{ABD9E3AC-17F0-4D1B-AD91-D01404069F1A}"/>
              </a:ext>
            </a:extLst>
          </p:cNvPr>
          <p:cNvSpPr>
            <a:spLocks noGrp="1"/>
          </p:cNvSpPr>
          <p:nvPr>
            <p:ph type="body" idx="1"/>
          </p:nvPr>
        </p:nvSpPr>
        <p:spPr/>
        <p:txBody>
          <a:bodyPr/>
          <a:lstStyle/>
          <a:p>
            <a:r>
              <a:rPr lang="en-US" dirty="0"/>
              <a:t>For ORAAC Consideration</a:t>
            </a:r>
          </a:p>
        </p:txBody>
      </p:sp>
      <p:sp>
        <p:nvSpPr>
          <p:cNvPr id="4" name="Slide Number Placeholder 3">
            <a:extLst>
              <a:ext uri="{FF2B5EF4-FFF2-40B4-BE49-F238E27FC236}">
                <a16:creationId xmlns:a16="http://schemas.microsoft.com/office/drawing/2014/main" id="{CDBD6376-8FEB-41D4-9E5A-C57C85196BC8}"/>
              </a:ext>
            </a:extLst>
          </p:cNvPr>
          <p:cNvSpPr>
            <a:spLocks noGrp="1"/>
          </p:cNvSpPr>
          <p:nvPr>
            <p:ph type="sldNum" sz="quarter" idx="11"/>
          </p:nvPr>
        </p:nvSpPr>
        <p:spPr/>
        <p:txBody>
          <a:bodyPr/>
          <a:lstStyle/>
          <a:p>
            <a:pPr>
              <a:defRPr/>
            </a:pPr>
            <a:fld id="{DB2CD222-6AD2-4E92-97F8-569B95AFE93E}" type="slidenum">
              <a:rPr lang="en-US" altLang="en-US" smtClean="0"/>
              <a:pPr>
                <a:defRPr/>
              </a:pPr>
              <a:t>8</a:t>
            </a:fld>
            <a:endParaRPr lang="en-US" altLang="en-US" dirty="0"/>
          </a:p>
        </p:txBody>
      </p:sp>
    </p:spTree>
    <p:extLst>
      <p:ext uri="{BB962C8B-B14F-4D97-AF65-F5344CB8AC3E}">
        <p14:creationId xmlns:p14="http://schemas.microsoft.com/office/powerpoint/2010/main" val="1804279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B8707-0E85-470F-86B2-01641212813F}"/>
              </a:ext>
            </a:extLst>
          </p:cNvPr>
          <p:cNvSpPr>
            <a:spLocks noGrp="1"/>
          </p:cNvSpPr>
          <p:nvPr>
            <p:ph type="title"/>
          </p:nvPr>
        </p:nvSpPr>
        <p:spPr/>
        <p:txBody>
          <a:bodyPr/>
          <a:lstStyle/>
          <a:p>
            <a:r>
              <a:rPr lang="en-US" dirty="0"/>
              <a:t>Triage Approaches Subcommittee</a:t>
            </a:r>
          </a:p>
        </p:txBody>
      </p:sp>
      <p:sp>
        <p:nvSpPr>
          <p:cNvPr id="3" name="Content Placeholder 2">
            <a:extLst>
              <a:ext uri="{FF2B5EF4-FFF2-40B4-BE49-F238E27FC236}">
                <a16:creationId xmlns:a16="http://schemas.microsoft.com/office/drawing/2014/main" id="{0328D3D0-778B-44B7-8DC5-2871DF217D89}"/>
              </a:ext>
            </a:extLst>
          </p:cNvPr>
          <p:cNvSpPr>
            <a:spLocks noGrp="1"/>
          </p:cNvSpPr>
          <p:nvPr>
            <p:ph idx="1"/>
          </p:nvPr>
        </p:nvSpPr>
        <p:spPr/>
        <p:txBody>
          <a:bodyPr/>
          <a:lstStyle/>
          <a:p>
            <a:r>
              <a:rPr lang="en-US" sz="2800" dirty="0">
                <a:latin typeface="Calibri" panose="020F0502020204030204" pitchFamily="34" charset="0"/>
                <a:cs typeface="Calibri" panose="020F0502020204030204" pitchFamily="34" charset="0"/>
              </a:rPr>
              <a:t>The ORAAC Triage Approaches Subcommittee has reviewed multiple criteria that can be used for the allocation of scarce life-saving resources.</a:t>
            </a:r>
          </a:p>
          <a:p>
            <a:pPr lvl="1"/>
            <a:r>
              <a:rPr lang="en-US" sz="2400" dirty="0">
                <a:latin typeface="Calibri" panose="020F0502020204030204" pitchFamily="34" charset="0"/>
                <a:cs typeface="Calibri" panose="020F0502020204030204" pitchFamily="34" charset="0"/>
              </a:rPr>
              <a:t>The committee deliberated on justification and drawbacks for each, and explored how they might be operationalized.</a:t>
            </a:r>
          </a:p>
          <a:p>
            <a:endParaRPr lang="en-US" sz="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The subcommittee members requested that all options reviewed and considered by the full ORAAC.</a:t>
            </a:r>
          </a:p>
          <a:p>
            <a:endParaRPr lang="en-US" sz="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The following slides represent the criterion and options discussed by the committee.</a:t>
            </a:r>
            <a:endParaRPr lang="en-US" dirty="0"/>
          </a:p>
        </p:txBody>
      </p:sp>
      <p:sp>
        <p:nvSpPr>
          <p:cNvPr id="4" name="Slide Number Placeholder 3">
            <a:extLst>
              <a:ext uri="{FF2B5EF4-FFF2-40B4-BE49-F238E27FC236}">
                <a16:creationId xmlns:a16="http://schemas.microsoft.com/office/drawing/2014/main" id="{E83C6AF0-DA5B-4191-AC57-832C03742172}"/>
              </a:ext>
            </a:extLst>
          </p:cNvPr>
          <p:cNvSpPr>
            <a:spLocks noGrp="1"/>
          </p:cNvSpPr>
          <p:nvPr>
            <p:ph type="sldNum" sz="quarter" idx="11"/>
          </p:nvPr>
        </p:nvSpPr>
        <p:spPr/>
        <p:txBody>
          <a:bodyPr/>
          <a:lstStyle/>
          <a:p>
            <a:pPr>
              <a:defRPr/>
            </a:pPr>
            <a:fld id="{678D0E47-2870-4D7F-9E5B-E656D1108487}" type="slidenum">
              <a:rPr lang="en-US" altLang="en-US" smtClean="0"/>
              <a:pPr>
                <a:defRPr/>
              </a:pPr>
              <a:t>9</a:t>
            </a:fld>
            <a:endParaRPr lang="en-US" altLang="en-US" dirty="0"/>
          </a:p>
        </p:txBody>
      </p:sp>
    </p:spTree>
    <p:extLst>
      <p:ext uri="{BB962C8B-B14F-4D97-AF65-F5344CB8AC3E}">
        <p14:creationId xmlns:p14="http://schemas.microsoft.com/office/powerpoint/2010/main" val="2925108847"/>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2013 - 2022">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4F3515D1FE2D24BABF13D1247F86353" ma:contentTypeVersion="22" ma:contentTypeDescription="Create a new document." ma:contentTypeScope="" ma:versionID="a1f57e63f8dbfd30010d0f3cf69ce4d2">
  <xsd:schema xmlns:xsd="http://www.w3.org/2001/XMLSchema" xmlns:xs="http://www.w3.org/2001/XMLSchema" xmlns:p="http://schemas.microsoft.com/office/2006/metadata/properties" xmlns:ns1="http://schemas.microsoft.com/sharepoint/v3" xmlns:ns2="59da1016-2a1b-4f8a-9768-d7a4932f6f16" xmlns:ns3="b4817596-04ca-43a7-941c-57fdc3f11b77" xmlns:ns4="29e37942-99f6-4128-95c5-28406e3689d6" targetNamespace="http://schemas.microsoft.com/office/2006/metadata/properties" ma:root="true" ma:fieldsID="a4d34e3a9df7f82d4aa815e483abdb4f" ns1:_="" ns2:_="" ns3:_="" ns4:_="">
    <xsd:import namespace="http://schemas.microsoft.com/sharepoint/v3"/>
    <xsd:import namespace="59da1016-2a1b-4f8a-9768-d7a4932f6f16"/>
    <xsd:import namespace="b4817596-04ca-43a7-941c-57fdc3f11b77"/>
    <xsd:import namespace="29e37942-99f6-4128-95c5-28406e3689d6"/>
    <xsd:element name="properties">
      <xsd:complexType>
        <xsd:sequence>
          <xsd:element name="documentManagement">
            <xsd:complexType>
              <xsd:all>
                <xsd:element ref="ns2:IACategory" minOccurs="0"/>
                <xsd:element ref="ns2:IATopic" minOccurs="0"/>
                <xsd:element ref="ns2:IASubtopic" minOccurs="0"/>
                <xsd:element ref="ns2:DocumentExpirationDate" minOccurs="0"/>
                <xsd:element ref="ns3:Meta_x0020_Description" minOccurs="0"/>
                <xsd:element ref="ns3:Meta_x0020_Keywords" minOccurs="0"/>
                <xsd:element ref="ns1:URL" minOccurs="0"/>
                <xsd:element ref="ns3:DocumentID" minOccurs="0"/>
                <xsd:element ref="ns3:Position" minOccurs="0"/>
                <xsd:element ref="ns2:Visible" minOccurs="0"/>
                <xsd:element ref="ns2:SharedWithUsers" minOccurs="0"/>
                <xsd:element ref="ns3:Meeting" minOccurs="0"/>
                <xsd:element ref="ns3:Meeting_x003a_Meeting_x0020_Lookup_x0020_Reference" minOccurs="0"/>
                <xsd:element ref="ns3:Language" minOccurs="0"/>
                <xsd:element ref="ns4:cz7u"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URL" ma:index="8" nillable="true" ma:displayName="URL" ma:format="Hyperlink" ma:internalName="URL"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9da1016-2a1b-4f8a-9768-d7a4932f6f16" elementFormDefault="qualified">
    <xsd:import namespace="http://schemas.microsoft.com/office/2006/documentManagement/types"/>
    <xsd:import namespace="http://schemas.microsoft.com/office/infopath/2007/PartnerControls"/>
    <xsd:element name="IACategory" ma:index="2" nillable="true" ma:displayName="IA Category" ma:format="Dropdown" ma:internalName="IACategory" ma:readOnly="false">
      <xsd:simpleType>
        <xsd:restriction base="dms:Choice">
          <xsd:enumeration value="About OHA"/>
          <xsd:enumeration value="Programs and Services"/>
          <xsd:enumeration value="Oregon Health Plan"/>
          <xsd:enumeration value="Health System Reform"/>
          <xsd:enumeration value="Licenses and Certificates"/>
          <xsd:enumeration value="Public Health"/>
        </xsd:restriction>
      </xsd:simpleType>
    </xsd:element>
    <xsd:element name="IATopic" ma:index="3" nillable="true" ma:displayName="IA Topic" ma:format="Dropdown" ma:internalName="IATopic" ma:readOnly="false">
      <xsd:simpleType>
        <xsd:restriction base="dms:Choice">
          <xsd:enumeration value="About OHA - Agency Communications"/>
          <xsd:enumeration value="About OHA - Budget"/>
          <xsd:enumeration value="About OHA - Contacts"/>
          <xsd:enumeration value="About OHA - Grants &amp; Contracts"/>
          <xsd:enumeration value="About OHA - Jobs &amp; Employment"/>
          <xsd:enumeration value="About OHA - Organization"/>
          <xsd:enumeration value="About OHA - Policies"/>
          <xsd:enumeration value="About OHA - Public Meetings"/>
          <xsd:enumeration value="About OHA - Public Records"/>
          <xsd:enumeration value="About OHA - Questions &amp; Comments"/>
          <xsd:enumeration value="About OHA - Reports &amp; Data"/>
          <xsd:enumeration value="About OHA - Rulemaking"/>
          <xsd:enumeration value="Programs and Services - Behavioral Health"/>
          <xsd:enumeration value="Programs and Services - Contacts"/>
          <xsd:enumeration value="Programs and Services - Coordinated Care"/>
          <xsd:enumeration value="Programs and Services - Disease"/>
          <xsd:enumeration value="Programs and Services - Environment"/>
          <xsd:enumeration value="Programs and Services - Health Resources"/>
          <xsd:enumeration value="Programs and Services - OEBB"/>
          <xsd:enumeration value="Programs and Services - Oregon Health Plan"/>
          <xsd:enumeration value="Programs and Services - Oregon State Hospital"/>
          <xsd:enumeration value="Programs and Services - PEBB"/>
          <xsd:enumeration value="Programs and Services - Pharmacy"/>
          <xsd:enumeration value="Programs and Services - Prevention"/>
          <xsd:enumeration value="Programs and Services - Safety"/>
          <xsd:enumeration value="Oregon Health Plan - Agency Communications"/>
          <xsd:enumeration value="Oregon Health Plan - Benefits"/>
          <xsd:enumeration value="Oregon Health Plan - Contacts"/>
          <xsd:enumeration value="Oregon Health Plan - Coordinated Care"/>
          <xsd:enumeration value="Oregon Health Plan - Grants &amp; Contracts"/>
          <xsd:enumeration value="Oregon Health Plan - Health Resources"/>
          <xsd:enumeration value="Oregon Health Plan - Policies"/>
          <xsd:enumeration value="Oregon Health Plan - Providers and Partners"/>
          <xsd:enumeration value="Oregon Health Plan - Public Meetings"/>
          <xsd:enumeration value="Oregon Health Plan - Questions &amp; Comments"/>
          <xsd:enumeration value="Oregon Health Plan - Rule Making"/>
          <xsd:enumeration value="Health System Reform - Agency Communications"/>
          <xsd:enumeration value="Health System Reform - Coordinated Care"/>
          <xsd:enumeration value="Health System Reform - Public Meetings"/>
          <xsd:enumeration value="Health System Reform - Questions &amp; Comments"/>
          <xsd:enumeration value="Health System Reform - Reports &amp; Data"/>
          <xsd:enumeration value="Licenses and Certificates - Certificates"/>
          <xsd:enumeration value="Licenses and Certificates - Contacts"/>
          <xsd:enumeration value="Licenses and Certificates - Licenses"/>
          <xsd:enumeration value="Licenses and Certificates - Vital Records"/>
          <xsd:enumeration value="Public Health - Agency Communications"/>
          <xsd:enumeration value="Public Health - Contacts"/>
          <xsd:enumeration value="Public Health - Disease"/>
          <xsd:enumeration value="Public Health - Environment"/>
          <xsd:enumeration value="Public Health - Health Resources"/>
          <xsd:enumeration value="Public Health - Questions &amp; Comments"/>
          <xsd:enumeration value="Public Health - Prevention"/>
          <xsd:enumeration value="Public Health - Providers and Partners"/>
          <xsd:enumeration value="Public Health - Reports &amp; Data"/>
          <xsd:enumeration value="Public Health - Safety"/>
          <xsd:enumeration value="Public Health - Vital Records"/>
        </xsd:restriction>
      </xsd:simpleType>
    </xsd:element>
    <xsd:element name="IASubtopic" ma:index="4" nillable="true" ma:displayName="IA Subtopic" ma:format="Dropdown" ma:internalName="IASubtopic" ma:readOnly="false">
      <xsd:simpleType>
        <xsd:restriction base="dms:Choice">
          <xsd:enumeration value="Addiction Services - Alcohol"/>
          <xsd:enumeration value="Addiction Services - Drug"/>
          <xsd:enumeration value="Addiction Services - Gambling"/>
          <xsd:enumeration value="Addiction Services - Tobacco"/>
          <xsd:enumeration value="Applications"/>
          <xsd:enumeration value="Benefits - Health Plans"/>
          <xsd:enumeration value="Benefits - OEBB"/>
          <xsd:enumeration value="Benefits - OHP"/>
          <xsd:enumeration value="Benefits - PEBB"/>
          <xsd:enumeration value="Benefits - Retirement"/>
          <xsd:enumeration value="Budget - Agency Summary"/>
          <xsd:enumeration value="Budget - Agency Request (ARB)"/>
          <xsd:enumeration value="Budget - Governors Budget"/>
          <xsd:enumeration value="Budget - Infrastructure"/>
          <xsd:enumeration value="Budget - Legislatively Adopted (LAB)"/>
          <xsd:enumeration value="Budget - Legislative action"/>
          <xsd:enumeration value="Budget - Overview"/>
          <xsd:enumeration value="Budget - Policy Option Package (POP)"/>
          <xsd:enumeration value="Budget - Priorities"/>
          <xsd:enumeration value="Budget - Program"/>
          <xsd:enumeration value="Budget - Reduction"/>
          <xsd:enumeration value="Budget - Strategic funding proposal"/>
          <xsd:enumeration value="Budget - Special report"/>
          <xsd:enumeration value="Budget - Stakeholder meeting"/>
          <xsd:enumeration value="CCO - Contact"/>
          <xsd:enumeration value="CCO - Audited Financial Statement"/>
          <xsd:enumeration value="CCO - Interim Financial Statement"/>
          <xsd:enumeration value="CCO - Internal Financial Statement"/>
          <xsd:enumeration value="Clean Air"/>
          <xsd:enumeration value="Clean Water"/>
          <xsd:enumeration value="Clinics"/>
          <xsd:enumeration value="Commissions"/>
          <xsd:enumeration value="Committee Members"/>
          <xsd:enumeration value="Committees"/>
          <xsd:enumeration value="Crisis Services"/>
          <xsd:enumeration value="Drug Addiction Services"/>
          <xsd:enumeration value="Electronic Health Care Records (EHR)"/>
          <xsd:enumeration value="Emergency Preparedness"/>
          <xsd:enumeration value="Environmental Pollution"/>
          <xsd:enumeration value="Featured Content"/>
          <xsd:enumeration value="Fees"/>
          <xsd:enumeration value="Health Services - Primary Care Home"/>
          <xsd:enumeration value="Health Services - Prioritized list"/>
          <xsd:enumeration value="ICD-10"/>
          <xsd:enumeration value="Immunizations"/>
          <xsd:enumeration value="Legislation - Bills"/>
          <xsd:enumeration value="Legislation - Contact"/>
          <xsd:enumeration value="Legislation - Highlights"/>
          <xsd:enumeration value="Legislation - Session Summary"/>
          <xsd:enumeration value="Materials - Commission"/>
          <xsd:enumeration value="Materials - Committee"/>
          <xsd:enumeration value="Materials - Coverage Guidance"/>
          <xsd:enumeration value="Materials - Evidence-based Guidelines"/>
          <xsd:enumeration value="Materials - Health care plan details"/>
          <xsd:enumeration value="Materials - Health care plan overview"/>
          <xsd:enumeration value="Materials - Meeting Document"/>
          <xsd:enumeration value="Materials - Meeting Recording"/>
          <xsd:enumeration value="Materials - Meeting Schedule"/>
          <xsd:enumeration value="Materials - Open Enrollment"/>
          <xsd:enumeration value="Materials - Training"/>
          <xsd:enumeration value="Materials - Webinar"/>
          <xsd:enumeration value="Materials - Workgroup"/>
          <xsd:enumeration value="Medical Marijuana (OMMP)"/>
          <xsd:enumeration value="Medical Services"/>
          <xsd:enumeration value="Meeting Document"/>
          <xsd:enumeration value="Meeting Schedule"/>
          <xsd:enumeration value="Mental Health Services"/>
          <xsd:enumeration value="Metrics - Behavioral Health"/>
          <xsd:enumeration value="Metrics - CCO"/>
          <xsd:enumeration value="Metrics - Demographics"/>
          <xsd:enumeration value="Metrics - Hospital Performance"/>
          <xsd:enumeration value="Metrics - Incentive"/>
          <xsd:enumeration value="Metrics - Measures and Outcomes Tracking (MOTS)"/>
          <xsd:enumeration value="Metrics - ONE Eligibility system"/>
          <xsd:enumeration value="Metrics - Prevention"/>
          <xsd:enumeration value="Metrics - Rural health"/>
          <xsd:enumeration value="Metrics - State-Wide"/>
          <xsd:enumeration value="News Letter"/>
          <xsd:enumeration value="News Release"/>
          <xsd:enumeration value="OHP - Medicaid Waiver"/>
          <xsd:enumeration value="OHP - Provider Announcement"/>
          <xsd:enumeration value="OHP - Provider Rates"/>
          <xsd:enumeration value="Preferred Drug List"/>
          <xsd:enumeration value="Prescription Drugs - Monitoring"/>
          <xsd:enumeration value="Prescription Drugs - Preferred List"/>
          <xsd:enumeration value="Prescription Drugs - Subsidy"/>
          <xsd:enumeration value="Prescription Drugs Subsidy"/>
          <xsd:enumeration value="Technical Assistance"/>
          <xsd:enumeration value="Training"/>
          <xsd:enumeration value="Vital Statistics - Birth Certificate"/>
          <xsd:enumeration value="Vital Statistics - Certificate Death"/>
          <xsd:enumeration value="Vital Statistics - Data Use Requests"/>
          <xsd:enumeration value="Vital Statistics - Divorce Data"/>
          <xsd:enumeration value="Vital Statistics - Domestic Partnership Data"/>
          <xsd:enumeration value="Vital Statistics - Fetal Death Data"/>
          <xsd:enumeration value="Vital Statistics - Marriage Data"/>
          <xsd:enumeration value="Vital Statistics - Teen Pregnancy Data"/>
          <xsd:enumeration value="Wellness - Exercise"/>
          <xsd:enumeration value="Wellness - HEM"/>
          <xsd:enumeration value="Wellness - Intervention"/>
          <xsd:enumeration value="Wellness - Pain Management"/>
          <xsd:enumeration value="Wellness - Reproductive Health"/>
          <xsd:enumeration value="Wellness - Stress Relief"/>
        </xsd:restriction>
      </xsd:simpleType>
    </xsd:element>
    <xsd:element name="DocumentExpirationDate" ma:index="5" nillable="true" ma:displayName="Document Expiration Date" ma:format="DateOnly" ma:internalName="DocumentExpirationDate" ma:readOnly="false">
      <xsd:simpleType>
        <xsd:restriction base="dms:DateTime"/>
      </xsd:simpleType>
    </xsd:element>
    <xsd:element name="Visible" ma:index="17" nillable="true" ma:displayName="Visible" ma:default="1" ma:description="Refresh Documents? Click Save ↓" ma:internalName="Visible" ma:readOnly="false">
      <xsd:simpleType>
        <xsd:restriction base="dms:Boolean"/>
      </xsd:simple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4817596-04ca-43a7-941c-57fdc3f11b77" elementFormDefault="qualified">
    <xsd:import namespace="http://schemas.microsoft.com/office/2006/documentManagement/types"/>
    <xsd:import namespace="http://schemas.microsoft.com/office/infopath/2007/PartnerControls"/>
    <xsd:element name="Meta_x0020_Description" ma:index="6" nillable="true" ma:displayName="Meta Description" ma:internalName="Meta_x0020_Description" ma:readOnly="false">
      <xsd:simpleType>
        <xsd:restriction base="dms:Text"/>
      </xsd:simpleType>
    </xsd:element>
    <xsd:element name="Meta_x0020_Keywords" ma:index="7" nillable="true" ma:displayName="Meta Keywords" ma:internalName="Meta_x0020_Keywords" ma:readOnly="false">
      <xsd:simpleType>
        <xsd:restriction base="dms:Text"/>
      </xsd:simpleType>
    </xsd:element>
    <xsd:element name="DocumentID" ma:index="15" nillable="true" ma:displayName="DocumentID" ma:description="MeetingLibrary workflow" ma:internalName="DocumentID" ma:readOnly="false">
      <xsd:simpleType>
        <xsd:restriction base="dms:Text">
          <xsd:maxLength value="255"/>
        </xsd:restriction>
      </xsd:simpleType>
    </xsd:element>
    <xsd:element name="Position" ma:index="16" nillable="true" ma:displayName="Position" ma:description="Set unique document Position #s for each Meeting&#10;(e.g. Do not set two #3 positions for a meeting)" ma:format="Dropdown" ma:internalName="Position" ma:readOnly="false">
      <xsd:simpleType>
        <xsd:restriction base="dms:Choice">
          <xsd:enumeration value="01"/>
          <xsd:enumeration value="02"/>
          <xsd:enumeration value="03"/>
          <xsd:enumeration value="04"/>
          <xsd:enumeration value="05"/>
          <xsd:enumeration value="06"/>
          <xsd:enumeration value="07"/>
          <xsd:enumeration value="08"/>
          <xsd:enumeration value="09"/>
          <xsd:enumeration value="10"/>
        </xsd:restriction>
      </xsd:simpleType>
    </xsd:element>
    <xsd:element name="Meeting" ma:index="19" nillable="true" ma:displayName="Meeting" ma:list="{62291a25-5175-4717-8a8b-2dea5bba6694}" ma:internalName="Meeting" ma:showField="Meeting_x0020_Lookup_x0020_Refer">
      <xsd:simpleType>
        <xsd:restriction base="dms:Lookup"/>
      </xsd:simpleType>
    </xsd:element>
    <xsd:element name="Meeting_x003a_Meeting_x0020_Lookup_x0020_Reference" ma:index="20" nillable="true" ma:displayName="Meeting:Meeting Lookup Reference" ma:list="{62291a25-5175-4717-8a8b-2dea5bba6694}" ma:internalName="Meeting_x003a_Meeting_x0020_Lookup_x0020_Reference" ma:readOnly="true" ma:showField="Meeting_x0020_Lookup_x0020_Refer" ma:web="59da1016-2a1b-4f8a-9768-d7a4932f6f16">
      <xsd:simpleType>
        <xsd:restriction base="dms:Lookup"/>
      </xsd:simpleType>
    </xsd:element>
    <xsd:element name="Language" ma:index="21" nillable="true" ma:displayName="Language" ma:format="Dropdown" ma:internalName="Language">
      <xsd:simpleType>
        <xsd:restriction base="dms:Choice">
          <xsd:enumeration value="English"/>
          <xsd:enumeration value="Spanish"/>
          <xsd:enumeration value="Traditional Chinese"/>
          <xsd:enumeration value="Simplified Chinese"/>
          <xsd:enumeration value="Hmong"/>
          <xsd:enumeration value="Marshallese"/>
          <xsd:enumeration value="Portuguese"/>
          <xsd:enumeration value="Somali"/>
          <xsd:enumeration value="Vietnamese"/>
        </xsd:restriction>
      </xsd:simpleType>
    </xsd:element>
  </xsd:schema>
  <xsd:schema xmlns:xsd="http://www.w3.org/2001/XMLSchema" xmlns:xs="http://www.w3.org/2001/XMLSchema" xmlns:dms="http://schemas.microsoft.com/office/2006/documentManagement/types" xmlns:pc="http://schemas.microsoft.com/office/infopath/2007/PartnerControls" targetNamespace="29e37942-99f6-4128-95c5-28406e3689d6" elementFormDefault="qualified">
    <xsd:import namespace="http://schemas.microsoft.com/office/2006/documentManagement/types"/>
    <xsd:import namespace="http://schemas.microsoft.com/office/infopath/2007/PartnerControls"/>
    <xsd:element name="cz7u" ma:index="22" nillable="true" ma:displayName="Date" ma:format="DateOnly" ma:internalName="cz7u">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IACategory xmlns="59da1016-2a1b-4f8a-9768-d7a4932f6f16" xsi:nil="true"/>
    <Meta_x0020_Keywords xmlns="b4817596-04ca-43a7-941c-57fdc3f11b77" xsi:nil="true"/>
    <Language xmlns="b4817596-04ca-43a7-941c-57fdc3f11b77">English</Language>
    <Meta_x0020_Description xmlns="b4817596-04ca-43a7-941c-57fdc3f11b77" xsi:nil="true"/>
    <DocumentExpirationDate xmlns="59da1016-2a1b-4f8a-9768-d7a4932f6f16" xsi:nil="true"/>
    <IATopic xmlns="59da1016-2a1b-4f8a-9768-d7a4932f6f16" xsi:nil="true"/>
    <Position xmlns="b4817596-04ca-43a7-941c-57fdc3f11b77" xsi:nil="true"/>
    <IASubtopic xmlns="59da1016-2a1b-4f8a-9768-d7a4932f6f16" xsi:nil="true"/>
    <URL xmlns="http://schemas.microsoft.com/sharepoint/v3">
      <Url>https://dhsoha.sharepoint.com/Shared-Services/PCS/Documents/ohasingle_brand_template.ppt</Url>
      <Description>OHA PowerPoint - Light background - OHA</Description>
    </URL>
    <Meeting xmlns="b4817596-04ca-43a7-941c-57fdc3f11b77">13</Meeting>
    <DocumentID xmlns="b4817596-04ca-43a7-941c-57fdc3f11b77" xsi:nil="true"/>
    <Visible xmlns="59da1016-2a1b-4f8a-9768-d7a4932f6f16">true</Visible>
    <cz7u xmlns="29e37942-99f6-4128-95c5-28406e3689d6">2023-04-27T07:00:00+00:00</cz7u>
  </documentManagement>
</p:properties>
</file>

<file path=customXml/itemProps1.xml><?xml version="1.0" encoding="utf-8"?>
<ds:datastoreItem xmlns:ds="http://schemas.openxmlformats.org/officeDocument/2006/customXml" ds:itemID="{0F29DB16-F085-4E7D-9C01-9835D62E5071}">
  <ds:schemaRefs>
    <ds:schemaRef ds:uri="http://schemas.microsoft.com/office/2006/metadata/longProperties"/>
  </ds:schemaRefs>
</ds:datastoreItem>
</file>

<file path=customXml/itemProps2.xml><?xml version="1.0" encoding="utf-8"?>
<ds:datastoreItem xmlns:ds="http://schemas.openxmlformats.org/officeDocument/2006/customXml" ds:itemID="{E24A13AA-A4A3-4092-A109-2102ADE96B0A}">
  <ds:schemaRefs>
    <ds:schemaRef ds:uri="http://schemas.microsoft.com/sharepoint/v3/contenttype/forms"/>
  </ds:schemaRefs>
</ds:datastoreItem>
</file>

<file path=customXml/itemProps3.xml><?xml version="1.0" encoding="utf-8"?>
<ds:datastoreItem xmlns:ds="http://schemas.openxmlformats.org/officeDocument/2006/customXml" ds:itemID="{0A494DEE-569E-4ECE-8682-F36A2A4154D8}"/>
</file>

<file path=customXml/itemProps4.xml><?xml version="1.0" encoding="utf-8"?>
<ds:datastoreItem xmlns:ds="http://schemas.openxmlformats.org/officeDocument/2006/customXml" ds:itemID="{411F91B1-DF6A-49C2-A8CF-A27F77BEC5DC}">
  <ds:schemaRefs>
    <ds:schemaRef ds:uri="http://schemas.microsoft.com/office/2006/metadata/properties"/>
    <ds:schemaRef ds:uri="http://schemas.microsoft.com/office/infopath/2007/PartnerControls"/>
    <ds:schemaRef ds:uri="18c512f8-6ae3-4fa5-87de-0fde3cbac27e"/>
  </ds:schemaRefs>
</ds:datastoreItem>
</file>

<file path=docProps/app.xml><?xml version="1.0" encoding="utf-8"?>
<Properties xmlns="http://schemas.openxmlformats.org/officeDocument/2006/extended-properties" xmlns:vt="http://schemas.openxmlformats.org/officeDocument/2006/docPropsVTypes">
  <Template/>
  <TotalTime>3492</TotalTime>
  <Words>5653</Words>
  <Application>Microsoft Office PowerPoint</Application>
  <PresentationFormat>Widescreen</PresentationFormat>
  <Paragraphs>614</Paragraphs>
  <Slides>62</Slides>
  <Notes>39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62</vt:i4>
      </vt:variant>
    </vt:vector>
  </HeadingPairs>
  <TitlesOfParts>
    <vt:vector size="66" baseType="lpstr">
      <vt:lpstr>Arial</vt:lpstr>
      <vt:lpstr>Calibri</vt:lpstr>
      <vt:lpstr>Times</vt:lpstr>
      <vt:lpstr>Custom Design</vt:lpstr>
      <vt:lpstr>Crisis Care Guidance: Triage of Scarce Resources</vt:lpstr>
      <vt:lpstr>Review</vt:lpstr>
      <vt:lpstr>Crisis Standards of Care and Guidance</vt:lpstr>
      <vt:lpstr>Overarching Priority/Goal</vt:lpstr>
      <vt:lpstr>Commitments</vt:lpstr>
      <vt:lpstr>Crisis Standards Considerations (1 of 2)</vt:lpstr>
      <vt:lpstr>Crisis Standards Considerations (2 of 2)</vt:lpstr>
      <vt:lpstr>Crisis Care Triage Options</vt:lpstr>
      <vt:lpstr>Triage Approaches Subcommittee</vt:lpstr>
      <vt:lpstr>Overview</vt:lpstr>
      <vt:lpstr>Criterion: Clinical Prognosis</vt:lpstr>
      <vt:lpstr>Criterion: Clinician Prognosis (1 of 3)</vt:lpstr>
      <vt:lpstr>Criterion: Clinician Prognosis (2 of 3)</vt:lpstr>
      <vt:lpstr>Criterion: Clinician Prognosis (3 of 3)</vt:lpstr>
      <vt:lpstr>Clinician Prognosis: Justification</vt:lpstr>
      <vt:lpstr>Clinician Prognosis: Drawbacks</vt:lpstr>
      <vt:lpstr>Disadvantage Indices</vt:lpstr>
      <vt:lpstr>Disadvantage Indices (1 of 2)</vt:lpstr>
      <vt:lpstr>Disadvantage Indices  (2 of 2)</vt:lpstr>
      <vt:lpstr>Criterion:  Equitable Chances</vt:lpstr>
      <vt:lpstr>Criterion: Equitable Chances (1 of 3)</vt:lpstr>
      <vt:lpstr>Criterion: Equitable Chances (2 of 3)</vt:lpstr>
      <vt:lpstr>Criterion: Equitable Chances (3 of 3)</vt:lpstr>
      <vt:lpstr>Equitable Chances: Justification</vt:lpstr>
      <vt:lpstr>  Example: Oregon CCVI Data</vt:lpstr>
      <vt:lpstr> Example: Oregon CCVI Data</vt:lpstr>
      <vt:lpstr>Equitable Chances: Drawbacks</vt:lpstr>
      <vt:lpstr>Occupation or Industry Related Criteria</vt:lpstr>
      <vt:lpstr>Criterion: Essential Workers</vt:lpstr>
      <vt:lpstr>Essential Workers: Justification</vt:lpstr>
      <vt:lpstr>Criterion: Multiplier Effect </vt:lpstr>
      <vt:lpstr>Multiplier Effect: Justification</vt:lpstr>
      <vt:lpstr>Occupation Related Prioritization: Drawbacks</vt:lpstr>
      <vt:lpstr>Criterion: Life Cycle</vt:lpstr>
      <vt:lpstr>Criterion: Life Cycle †</vt:lpstr>
      <vt:lpstr>Life Cycle: Justification</vt:lpstr>
      <vt:lpstr>Life Cycle: Drawbacks</vt:lpstr>
      <vt:lpstr>Criterion:  SOFA/mSOFA</vt:lpstr>
      <vt:lpstr>Criterion: SOFA/mSOFA †</vt:lpstr>
      <vt:lpstr>SOFA/mSOFA: Justification </vt:lpstr>
      <vt:lpstr>SOFA/mSOFA: Significant Drawbacks</vt:lpstr>
      <vt:lpstr>Multi-criteria Options</vt:lpstr>
      <vt:lpstr>Multi-Criteria Approaches for Consideration*</vt:lpstr>
      <vt:lpstr>Option A: Equitable Chances Only (No Survivability Prognosis*)</vt:lpstr>
      <vt:lpstr>Option B:  Clinician Prognosis + Equitable Chances</vt:lpstr>
      <vt:lpstr>Option C:  SOFA/mSOFA † + Equitable Chances</vt:lpstr>
      <vt:lpstr>Additional Prioritization Stage or Tiebreaker Options</vt:lpstr>
      <vt:lpstr>Example Application of Priority for Essential Workers, Multiplier Effect, and/or Life Cycle (at patient level)</vt:lpstr>
      <vt:lpstr>Voting: Triage Option Preferences</vt:lpstr>
      <vt:lpstr>Multi-Criteria Approaches for Consideration*</vt:lpstr>
      <vt:lpstr>0-5 Voting Model</vt:lpstr>
      <vt:lpstr>Draft Recommendations: Triage Team and Data Collection</vt:lpstr>
      <vt:lpstr>Triage- General</vt:lpstr>
      <vt:lpstr>Triage Team Role and Responsibility  (1 of 2) </vt:lpstr>
      <vt:lpstr>Triage Team Role and Responsibility  (2 of 2)</vt:lpstr>
      <vt:lpstr>Triage Team Members/Representation</vt:lpstr>
      <vt:lpstr>Trainings, Experience and Supports</vt:lpstr>
      <vt:lpstr>Data Collection</vt:lpstr>
      <vt:lpstr>Thank You</vt:lpstr>
      <vt:lpstr>Supplementary Information</vt:lpstr>
      <vt:lpstr>Difference: Accuracy vs Reliability*</vt:lpstr>
      <vt:lpstr>Hospital Survival Prognosis:  Accuracy vs. Reliability</vt:lpstr>
    </vt:vector>
  </TitlesOfParts>
  <Company>Joe's World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ORAAC April 27, 2023 Presentation</dc:title>
  <dc:creator>Joe B</dc:creator>
  <cp:lastModifiedBy>Hargunani Dana</cp:lastModifiedBy>
  <cp:revision>79</cp:revision>
  <dcterms:created xsi:type="dcterms:W3CDTF">2010-08-23T12:44:57Z</dcterms:created>
  <dcterms:modified xsi:type="dcterms:W3CDTF">2023-04-18T17:49:30Z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Link">
    <vt:lpwstr>https://dhsoha.sharepoint.com/Shared-Services/PCS/_layouts/15/wrkstat.aspx?List=7bd826b3-dc91-4eb5-81d3-676459c1b40b&amp;WorkflowInstanceName=53e342c5-3b7b-4ab8-a57a-653650da0389, Stage 1</vt:lpwstr>
  </property>
  <property fmtid="{D5CDD505-2E9C-101B-9397-08002B2CF9AE}" pid="3" name="URL">
    <vt:lpwstr>https://dhsoha.sharepoint.com/Shared-Services/PCS/Documents/ohasingle_brand_template.ppt, OHA PowerPoint - Light background - OHA</vt:lpwstr>
  </property>
  <property fmtid="{D5CDD505-2E9C-101B-9397-08002B2CF9AE}" pid="4" name="ContentTypeId">
    <vt:lpwstr>0x010100A4F3515D1FE2D24BABF13D1247F86353</vt:lpwstr>
  </property>
</Properties>
</file>